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2"/>
  </p:notesMasterIdLst>
  <p:sldIdLst>
    <p:sldId id="256" r:id="rId2"/>
    <p:sldId id="1293" r:id="rId3"/>
    <p:sldId id="1294" r:id="rId4"/>
    <p:sldId id="1295" r:id="rId5"/>
    <p:sldId id="1298" r:id="rId6"/>
    <p:sldId id="1344" r:id="rId7"/>
    <p:sldId id="1345" r:id="rId8"/>
    <p:sldId id="1347" r:id="rId9"/>
    <p:sldId id="258" r:id="rId10"/>
    <p:sldId id="720" r:id="rId11"/>
    <p:sldId id="1310" r:id="rId12"/>
    <p:sldId id="927" r:id="rId13"/>
    <p:sldId id="1348" r:id="rId14"/>
    <p:sldId id="456" r:id="rId15"/>
    <p:sldId id="473" r:id="rId16"/>
    <p:sldId id="807" r:id="rId17"/>
    <p:sldId id="1069" r:id="rId18"/>
    <p:sldId id="1297" r:id="rId19"/>
    <p:sldId id="719" r:id="rId20"/>
    <p:sldId id="1296" r:id="rId21"/>
    <p:sldId id="1202" r:id="rId22"/>
    <p:sldId id="1261" r:id="rId23"/>
    <p:sldId id="1226" r:id="rId24"/>
    <p:sldId id="1299" r:id="rId25"/>
    <p:sldId id="1300" r:id="rId26"/>
    <p:sldId id="1349" r:id="rId27"/>
    <p:sldId id="1350" r:id="rId28"/>
    <p:sldId id="1301" r:id="rId29"/>
    <p:sldId id="1351" r:id="rId30"/>
    <p:sldId id="1302" r:id="rId31"/>
    <p:sldId id="1303" r:id="rId32"/>
    <p:sldId id="1304" r:id="rId33"/>
    <p:sldId id="1305" r:id="rId34"/>
    <p:sldId id="1306" r:id="rId35"/>
    <p:sldId id="1191" r:id="rId36"/>
    <p:sldId id="1192" r:id="rId37"/>
    <p:sldId id="1307" r:id="rId38"/>
    <p:sldId id="1260" r:id="rId39"/>
    <p:sldId id="1308" r:id="rId40"/>
    <p:sldId id="1309" r:id="rId41"/>
    <p:sldId id="1312" r:id="rId42"/>
    <p:sldId id="1313" r:id="rId43"/>
    <p:sldId id="1319" r:id="rId44"/>
    <p:sldId id="1318" r:id="rId45"/>
    <p:sldId id="1324" r:id="rId46"/>
    <p:sldId id="1321" r:id="rId47"/>
    <p:sldId id="1322" r:id="rId48"/>
    <p:sldId id="1315" r:id="rId49"/>
    <p:sldId id="1316" r:id="rId50"/>
    <p:sldId id="1323" r:id="rId51"/>
    <p:sldId id="1311" r:id="rId52"/>
    <p:sldId id="1342" r:id="rId53"/>
    <p:sldId id="1343" r:id="rId54"/>
    <p:sldId id="1325" r:id="rId55"/>
    <p:sldId id="1333" r:id="rId56"/>
    <p:sldId id="1334" r:id="rId57"/>
    <p:sldId id="1335" r:id="rId58"/>
    <p:sldId id="1338" r:id="rId59"/>
    <p:sldId id="1337" r:id="rId60"/>
    <p:sldId id="1336" r:id="rId61"/>
    <p:sldId id="1352" r:id="rId62"/>
    <p:sldId id="1326" r:id="rId63"/>
    <p:sldId id="1329" r:id="rId64"/>
    <p:sldId id="1332" r:id="rId65"/>
    <p:sldId id="1339" r:id="rId66"/>
    <p:sldId id="1340" r:id="rId67"/>
    <p:sldId id="1341" r:id="rId68"/>
    <p:sldId id="1354" r:id="rId69"/>
    <p:sldId id="1353" r:id="rId70"/>
    <p:sldId id="1328" r:id="rId71"/>
    <p:sldId id="1327" r:id="rId72"/>
    <p:sldId id="1331" r:id="rId73"/>
    <p:sldId id="262" r:id="rId74"/>
    <p:sldId id="1233" r:id="rId75"/>
    <p:sldId id="1234" r:id="rId76"/>
    <p:sldId id="1262" r:id="rId77"/>
    <p:sldId id="1265" r:id="rId78"/>
    <p:sldId id="1264" r:id="rId79"/>
    <p:sldId id="1266" r:id="rId80"/>
    <p:sldId id="1239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65D4FF-83EF-42C7-9C4D-E92F681C935B}">
          <p14:sldIdLst>
            <p14:sldId id="256"/>
            <p14:sldId id="1293"/>
            <p14:sldId id="1294"/>
            <p14:sldId id="1295"/>
            <p14:sldId id="1298"/>
            <p14:sldId id="1344"/>
            <p14:sldId id="1345"/>
            <p14:sldId id="1347"/>
            <p14:sldId id="258"/>
            <p14:sldId id="720"/>
            <p14:sldId id="1310"/>
            <p14:sldId id="927"/>
            <p14:sldId id="1348"/>
            <p14:sldId id="456"/>
            <p14:sldId id="473"/>
            <p14:sldId id="807"/>
            <p14:sldId id="1069"/>
            <p14:sldId id="1297"/>
            <p14:sldId id="719"/>
            <p14:sldId id="1296"/>
            <p14:sldId id="1202"/>
            <p14:sldId id="1261"/>
            <p14:sldId id="1226"/>
            <p14:sldId id="1299"/>
            <p14:sldId id="1300"/>
            <p14:sldId id="1349"/>
            <p14:sldId id="1350"/>
            <p14:sldId id="1301"/>
            <p14:sldId id="1351"/>
            <p14:sldId id="1302"/>
            <p14:sldId id="1303"/>
            <p14:sldId id="1304"/>
            <p14:sldId id="1305"/>
            <p14:sldId id="1306"/>
            <p14:sldId id="1191"/>
            <p14:sldId id="1192"/>
            <p14:sldId id="1307"/>
            <p14:sldId id="1260"/>
            <p14:sldId id="1308"/>
            <p14:sldId id="1309"/>
            <p14:sldId id="1312"/>
            <p14:sldId id="1313"/>
            <p14:sldId id="1319"/>
            <p14:sldId id="1318"/>
            <p14:sldId id="1324"/>
            <p14:sldId id="1321"/>
            <p14:sldId id="1322"/>
            <p14:sldId id="1315"/>
            <p14:sldId id="1316"/>
            <p14:sldId id="1323"/>
            <p14:sldId id="1311"/>
            <p14:sldId id="1342"/>
            <p14:sldId id="1343"/>
            <p14:sldId id="1325"/>
            <p14:sldId id="1333"/>
            <p14:sldId id="1334"/>
            <p14:sldId id="1335"/>
            <p14:sldId id="1338"/>
            <p14:sldId id="1337"/>
            <p14:sldId id="1336"/>
            <p14:sldId id="1352"/>
            <p14:sldId id="1326"/>
            <p14:sldId id="1329"/>
            <p14:sldId id="1332"/>
            <p14:sldId id="1339"/>
            <p14:sldId id="1340"/>
            <p14:sldId id="1341"/>
            <p14:sldId id="1354"/>
            <p14:sldId id="1353"/>
            <p14:sldId id="1328"/>
            <p14:sldId id="1327"/>
            <p14:sldId id="1331"/>
            <p14:sldId id="262"/>
            <p14:sldId id="1233"/>
            <p14:sldId id="1234"/>
            <p14:sldId id="1262"/>
            <p14:sldId id="1265"/>
            <p14:sldId id="1264"/>
            <p14:sldId id="1266"/>
            <p14:sldId id="12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Rodriguez Gonzalez" initials="SRG" lastIdx="5" clrIdx="0">
    <p:extLst>
      <p:ext uri="{19B8F6BF-5375-455C-9EA6-DF929625EA0E}">
        <p15:presenceInfo xmlns:p15="http://schemas.microsoft.com/office/powerpoint/2012/main" userId="Samuel Rodriguez Gonzal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CCEFDC"/>
    <a:srgbClr val="7B0C00"/>
    <a:srgbClr val="00246A"/>
    <a:srgbClr val="604A7B"/>
    <a:srgbClr val="0000FF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CEEAA-E163-4B3D-8E63-DD5DE2C95507}" v="9" dt="2019-01-24T22:06:04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6" autoAdjust="0"/>
    <p:restoredTop sz="74916" autoAdjust="0"/>
  </p:normalViewPr>
  <p:slideViewPr>
    <p:cSldViewPr snapToGrid="0">
      <p:cViewPr>
        <p:scale>
          <a:sx n="66" d="100"/>
          <a:sy n="66" d="100"/>
        </p:scale>
        <p:origin x="1014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Gonzalez Huertas" userId="b1235c32-3a7b-48ad-ac09-a63a56115f49" providerId="ADAL" clId="{562DCC68-05FA-4571-984C-0A718E671865}"/>
    <pc:docChg chg="custSel addSld delSld modSld modMainMaster modSection">
      <pc:chgData name="Andres Gonzalez Huertas" userId="b1235c32-3a7b-48ad-ac09-a63a56115f49" providerId="ADAL" clId="{562DCC68-05FA-4571-984C-0A718E671865}" dt="2019-01-24T22:06:26.596" v="27" actId="2696"/>
      <pc:docMkLst>
        <pc:docMk/>
      </pc:docMkLst>
      <pc:sldChg chg="modSp add">
        <pc:chgData name="Andres Gonzalez Huertas" userId="b1235c32-3a7b-48ad-ac09-a63a56115f49" providerId="ADAL" clId="{562DCC68-05FA-4571-984C-0A718E671865}" dt="2019-01-24T22:05:23.415" v="14" actId="27636"/>
        <pc:sldMkLst>
          <pc:docMk/>
          <pc:sldMk cId="2058550921" sldId="256"/>
        </pc:sldMkLst>
        <pc:spChg chg="mod">
          <ac:chgData name="Andres Gonzalez Huertas" userId="b1235c32-3a7b-48ad-ac09-a63a56115f49" providerId="ADAL" clId="{562DCC68-05FA-4571-984C-0A718E671865}" dt="2019-01-24T22:05:23.415" v="14" actId="27636"/>
          <ac:spMkLst>
            <pc:docMk/>
            <pc:sldMk cId="2058550921" sldId="256"/>
            <ac:spMk id="8" creationId="{E8134C87-BB14-48EE-BBE4-A31E12510E68}"/>
          </ac:spMkLst>
        </pc:spChg>
      </pc:sldChg>
      <pc:sldChg chg="add">
        <pc:chgData name="Andres Gonzalez Huertas" userId="b1235c32-3a7b-48ad-ac09-a63a56115f49" providerId="ADAL" clId="{562DCC68-05FA-4571-984C-0A718E671865}" dt="2019-01-24T22:05:26.985" v="15"/>
        <pc:sldMkLst>
          <pc:docMk/>
          <pc:sldMk cId="1582719975" sldId="257"/>
        </pc:sldMkLst>
      </pc:sldChg>
      <pc:sldChg chg="add">
        <pc:chgData name="Andres Gonzalez Huertas" userId="b1235c32-3a7b-48ad-ac09-a63a56115f49" providerId="ADAL" clId="{562DCC68-05FA-4571-984C-0A718E671865}" dt="2019-01-24T22:05:28.962" v="16"/>
        <pc:sldMkLst>
          <pc:docMk/>
          <pc:sldMk cId="2079148961" sldId="258"/>
        </pc:sldMkLst>
      </pc:sldChg>
      <pc:sldChg chg="add">
        <pc:chgData name="Andres Gonzalez Huertas" userId="b1235c32-3a7b-48ad-ac09-a63a56115f49" providerId="ADAL" clId="{562DCC68-05FA-4571-984C-0A718E671865}" dt="2019-01-24T22:05:30.794" v="17"/>
        <pc:sldMkLst>
          <pc:docMk/>
          <pc:sldMk cId="3299428122" sldId="259"/>
        </pc:sldMkLst>
      </pc:sldChg>
      <pc:sldChg chg="add">
        <pc:chgData name="Andres Gonzalez Huertas" userId="b1235c32-3a7b-48ad-ac09-a63a56115f49" providerId="ADAL" clId="{562DCC68-05FA-4571-984C-0A718E671865}" dt="2019-01-24T22:05:33.138" v="18"/>
        <pc:sldMkLst>
          <pc:docMk/>
          <pc:sldMk cId="1933699481" sldId="260"/>
        </pc:sldMkLst>
      </pc:sldChg>
      <pc:sldChg chg="add">
        <pc:chgData name="Andres Gonzalez Huertas" userId="b1235c32-3a7b-48ad-ac09-a63a56115f49" providerId="ADAL" clId="{562DCC68-05FA-4571-984C-0A718E671865}" dt="2019-01-24T22:05:35.939" v="19"/>
        <pc:sldMkLst>
          <pc:docMk/>
          <pc:sldMk cId="1488517355" sldId="261"/>
        </pc:sldMkLst>
      </pc:sldChg>
      <pc:sldChg chg="add">
        <pc:chgData name="Andres Gonzalez Huertas" userId="b1235c32-3a7b-48ad-ac09-a63a56115f49" providerId="ADAL" clId="{562DCC68-05FA-4571-984C-0A718E671865}" dt="2019-01-24T22:05:37.882" v="20"/>
        <pc:sldMkLst>
          <pc:docMk/>
          <pc:sldMk cId="2889292528" sldId="262"/>
        </pc:sldMkLst>
      </pc:sldChg>
      <pc:sldChg chg="add del">
        <pc:chgData name="Andres Gonzalez Huertas" userId="b1235c32-3a7b-48ad-ac09-a63a56115f49" providerId="ADAL" clId="{562DCC68-05FA-4571-984C-0A718E671865}" dt="2019-01-24T22:06:26.596" v="27" actId="2696"/>
        <pc:sldMkLst>
          <pc:docMk/>
          <pc:sldMk cId="1155958051" sldId="263"/>
        </pc:sldMkLst>
      </pc:sldChg>
      <pc:sldChg chg="del">
        <pc:chgData name="Andres Gonzalez Huertas" userId="b1235c32-3a7b-48ad-ac09-a63a56115f49" providerId="ADAL" clId="{562DCC68-05FA-4571-984C-0A718E671865}" dt="2019-01-24T22:05:15.819" v="0" actId="2696"/>
        <pc:sldMkLst>
          <pc:docMk/>
          <pc:sldMk cId="4152989437" sldId="562"/>
        </pc:sldMkLst>
      </pc:sldChg>
      <pc:sldChg chg="del">
        <pc:chgData name="Andres Gonzalez Huertas" userId="b1235c32-3a7b-48ad-ac09-a63a56115f49" providerId="ADAL" clId="{562DCC68-05FA-4571-984C-0A718E671865}" dt="2019-01-24T22:05:15.991" v="1" actId="2696"/>
        <pc:sldMkLst>
          <pc:docMk/>
          <pc:sldMk cId="883147353" sldId="563"/>
        </pc:sldMkLst>
      </pc:sldChg>
      <pc:sldChg chg="del">
        <pc:chgData name="Andres Gonzalez Huertas" userId="b1235c32-3a7b-48ad-ac09-a63a56115f49" providerId="ADAL" clId="{562DCC68-05FA-4571-984C-0A718E671865}" dt="2019-01-24T22:05:16.156" v="2" actId="2696"/>
        <pc:sldMkLst>
          <pc:docMk/>
          <pc:sldMk cId="210020178" sldId="564"/>
        </pc:sldMkLst>
      </pc:sldChg>
      <pc:sldChg chg="del">
        <pc:chgData name="Andres Gonzalez Huertas" userId="b1235c32-3a7b-48ad-ac09-a63a56115f49" providerId="ADAL" clId="{562DCC68-05FA-4571-984C-0A718E671865}" dt="2019-01-24T22:05:16.328" v="3" actId="2696"/>
        <pc:sldMkLst>
          <pc:docMk/>
          <pc:sldMk cId="2896058918" sldId="565"/>
        </pc:sldMkLst>
      </pc:sldChg>
      <pc:sldChg chg="del">
        <pc:chgData name="Andres Gonzalez Huertas" userId="b1235c32-3a7b-48ad-ac09-a63a56115f49" providerId="ADAL" clId="{562DCC68-05FA-4571-984C-0A718E671865}" dt="2019-01-24T22:05:16.641" v="5" actId="2696"/>
        <pc:sldMkLst>
          <pc:docMk/>
          <pc:sldMk cId="2003705137" sldId="567"/>
        </pc:sldMkLst>
      </pc:sldChg>
      <pc:sldChg chg="del">
        <pc:chgData name="Andres Gonzalez Huertas" userId="b1235c32-3a7b-48ad-ac09-a63a56115f49" providerId="ADAL" clId="{562DCC68-05FA-4571-984C-0A718E671865}" dt="2019-01-24T22:05:16.979" v="7" actId="2696"/>
        <pc:sldMkLst>
          <pc:docMk/>
          <pc:sldMk cId="298296428" sldId="568"/>
        </pc:sldMkLst>
      </pc:sldChg>
      <pc:sldChg chg="del">
        <pc:chgData name="Andres Gonzalez Huertas" userId="b1235c32-3a7b-48ad-ac09-a63a56115f49" providerId="ADAL" clId="{562DCC68-05FA-4571-984C-0A718E671865}" dt="2019-01-24T22:05:16.797" v="6" actId="2696"/>
        <pc:sldMkLst>
          <pc:docMk/>
          <pc:sldMk cId="1720563985" sldId="569"/>
        </pc:sldMkLst>
      </pc:sldChg>
      <pc:sldChg chg="del">
        <pc:chgData name="Andres Gonzalez Huertas" userId="b1235c32-3a7b-48ad-ac09-a63a56115f49" providerId="ADAL" clId="{562DCC68-05FA-4571-984C-0A718E671865}" dt="2019-01-24T22:05:16.484" v="4" actId="2696"/>
        <pc:sldMkLst>
          <pc:docMk/>
          <pc:sldMk cId="2972295073" sldId="570"/>
        </pc:sldMkLst>
      </pc:sldChg>
      <pc:sldChg chg="del">
        <pc:chgData name="Andres Gonzalez Huertas" userId="b1235c32-3a7b-48ad-ac09-a63a56115f49" providerId="ADAL" clId="{562DCC68-05FA-4571-984C-0A718E671865}" dt="2019-01-24T22:05:17.343" v="9" actId="2696"/>
        <pc:sldMkLst>
          <pc:docMk/>
          <pc:sldMk cId="1275200546" sldId="571"/>
        </pc:sldMkLst>
      </pc:sldChg>
      <pc:sldChg chg="del">
        <pc:chgData name="Andres Gonzalez Huertas" userId="b1235c32-3a7b-48ad-ac09-a63a56115f49" providerId="ADAL" clId="{562DCC68-05FA-4571-984C-0A718E671865}" dt="2019-01-24T22:05:17.152" v="8" actId="2696"/>
        <pc:sldMkLst>
          <pc:docMk/>
          <pc:sldMk cId="817572191" sldId="572"/>
        </pc:sldMkLst>
      </pc:sldChg>
      <pc:sldChg chg="del">
        <pc:chgData name="Andres Gonzalez Huertas" userId="b1235c32-3a7b-48ad-ac09-a63a56115f49" providerId="ADAL" clId="{562DCC68-05FA-4571-984C-0A718E671865}" dt="2019-01-24T22:05:17.512" v="10" actId="2696"/>
        <pc:sldMkLst>
          <pc:docMk/>
          <pc:sldMk cId="3278111626" sldId="573"/>
        </pc:sldMkLst>
      </pc:sldChg>
      <pc:sldChg chg="del">
        <pc:chgData name="Andres Gonzalez Huertas" userId="b1235c32-3a7b-48ad-ac09-a63a56115f49" providerId="ADAL" clId="{562DCC68-05FA-4571-984C-0A718E671865}" dt="2019-01-24T22:05:17.704" v="11" actId="2696"/>
        <pc:sldMkLst>
          <pc:docMk/>
          <pc:sldMk cId="482652907" sldId="574"/>
        </pc:sldMkLst>
      </pc:sldChg>
      <pc:sldChg chg="del">
        <pc:chgData name="Andres Gonzalez Huertas" userId="b1235c32-3a7b-48ad-ac09-a63a56115f49" providerId="ADAL" clId="{562DCC68-05FA-4571-984C-0A718E671865}" dt="2019-01-24T22:05:17.903" v="12" actId="2696"/>
        <pc:sldMkLst>
          <pc:docMk/>
          <pc:sldMk cId="815996745" sldId="575"/>
        </pc:sldMkLst>
      </pc:sldChg>
      <pc:sldMasterChg chg="modSldLayout">
        <pc:chgData name="Andres Gonzalez Huertas" userId="b1235c32-3a7b-48ad-ac09-a63a56115f49" providerId="ADAL" clId="{562DCC68-05FA-4571-984C-0A718E671865}" dt="2019-01-24T22:06:20.057" v="26" actId="1076"/>
        <pc:sldMasterMkLst>
          <pc:docMk/>
          <pc:sldMasterMk cId="3321708514" sldId="2147483661"/>
        </pc:sldMasterMkLst>
        <pc:sldLayoutChg chg="addSp delSp modSp">
          <pc:chgData name="Andres Gonzalez Huertas" userId="b1235c32-3a7b-48ad-ac09-a63a56115f49" providerId="ADAL" clId="{562DCC68-05FA-4571-984C-0A718E671865}" dt="2019-01-24T22:06:20.057" v="26" actId="1076"/>
          <pc:sldLayoutMkLst>
            <pc:docMk/>
            <pc:sldMasterMk cId="3321708514" sldId="2147483661"/>
            <pc:sldLayoutMk cId="2571737064" sldId="2147483675"/>
          </pc:sldLayoutMkLst>
          <pc:spChg chg="del">
            <ac:chgData name="Andres Gonzalez Huertas" userId="b1235c32-3a7b-48ad-ac09-a63a56115f49" providerId="ADAL" clId="{562DCC68-05FA-4571-984C-0A718E671865}" dt="2019-01-24T22:06:03.637" v="23" actId="478"/>
            <ac:spMkLst>
              <pc:docMk/>
              <pc:sldMasterMk cId="3321708514" sldId="2147483661"/>
              <pc:sldLayoutMk cId="2571737064" sldId="2147483675"/>
              <ac:spMk id="7" creationId="{00000000-0000-0000-0000-000000000000}"/>
            </ac:spMkLst>
          </pc:spChg>
          <pc:spChg chg="add mod">
            <ac:chgData name="Andres Gonzalez Huertas" userId="b1235c32-3a7b-48ad-ac09-a63a56115f49" providerId="ADAL" clId="{562DCC68-05FA-4571-984C-0A718E671865}" dt="2019-01-24T22:06:20.057" v="26" actId="1076"/>
            <ac:spMkLst>
              <pc:docMk/>
              <pc:sldMasterMk cId="3321708514" sldId="2147483661"/>
              <pc:sldLayoutMk cId="2571737064" sldId="2147483675"/>
              <ac:spMk id="8" creationId="{B4B5329C-CEF7-43C2-AB95-BD9B29179AE1}"/>
            </ac:spMkLst>
          </pc:spChg>
          <pc:spChg chg="del">
            <ac:chgData name="Andres Gonzalez Huertas" userId="b1235c32-3a7b-48ad-ac09-a63a56115f49" providerId="ADAL" clId="{562DCC68-05FA-4571-984C-0A718E671865}" dt="2019-01-24T22:06:01.957" v="22" actId="478"/>
            <ac:spMkLst>
              <pc:docMk/>
              <pc:sldMasterMk cId="3321708514" sldId="2147483661"/>
              <pc:sldLayoutMk cId="2571737064" sldId="2147483675"/>
              <ac:spMk id="9" creationId="{00000000-0000-0000-0000-000000000000}"/>
            </ac:spMkLst>
          </pc:spChg>
          <pc:spChg chg="add">
            <ac:chgData name="Andres Gonzalez Huertas" userId="b1235c32-3a7b-48ad-ac09-a63a56115f49" providerId="ADAL" clId="{562DCC68-05FA-4571-984C-0A718E671865}" dt="2019-01-24T22:06:04.569" v="24"/>
            <ac:spMkLst>
              <pc:docMk/>
              <pc:sldMasterMk cId="3321708514" sldId="2147483661"/>
              <pc:sldLayoutMk cId="2571737064" sldId="2147483675"/>
              <ac:spMk id="10" creationId="{6A1BDE42-070F-4E22-A7CA-581DB58BA2D1}"/>
            </ac:spMkLst>
          </pc:spChg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9T13:53:42.983" idx="5">
    <p:pos x="10" y="10"/>
    <p:text>Hacer énfasis en los parámetros y variables importantes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D56B6-E4FF-42B6-823E-8CB586781F70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</dgm:pt>
    <dgm:pt modelId="{8B1EC517-889B-40F7-8A17-B933CCB1C820}">
      <dgm:prSet phldrT="[Text]"/>
      <dgm:spPr/>
      <dgm:t>
        <a:bodyPr/>
        <a:lstStyle/>
        <a:p>
          <a:r>
            <a:rPr lang="en-US" dirty="0"/>
            <a:t>Generation</a:t>
          </a:r>
        </a:p>
      </dgm:t>
    </dgm:pt>
    <dgm:pt modelId="{DE4679C6-6974-45C6-8121-7C82847D3765}" type="parTrans" cxnId="{C9D06941-23FA-409E-BA49-3194834ED13C}">
      <dgm:prSet/>
      <dgm:spPr/>
      <dgm:t>
        <a:bodyPr/>
        <a:lstStyle/>
        <a:p>
          <a:endParaRPr lang="en-US"/>
        </a:p>
      </dgm:t>
    </dgm:pt>
    <dgm:pt modelId="{61DC3B71-4166-46C6-972A-B4CE13E742B9}" type="sibTrans" cxnId="{C9D06941-23FA-409E-BA49-3194834ED13C}">
      <dgm:prSet/>
      <dgm:spPr/>
      <dgm:t>
        <a:bodyPr/>
        <a:lstStyle/>
        <a:p>
          <a:endParaRPr lang="en-US"/>
        </a:p>
      </dgm:t>
    </dgm:pt>
    <dgm:pt modelId="{066DD70E-2847-4FA0-BA47-A243428E6BCC}">
      <dgm:prSet phldrT="[Text]"/>
      <dgm:spPr/>
      <dgm:t>
        <a:bodyPr/>
        <a:lstStyle/>
        <a:p>
          <a:r>
            <a:rPr lang="en-US" dirty="0"/>
            <a:t>Transmission</a:t>
          </a:r>
        </a:p>
      </dgm:t>
    </dgm:pt>
    <dgm:pt modelId="{1C4E2A94-A2C1-43AC-93E0-BF76A296B3BC}" type="parTrans" cxnId="{F995CEEB-92AF-4EEA-BB82-083A5E4E4217}">
      <dgm:prSet/>
      <dgm:spPr/>
      <dgm:t>
        <a:bodyPr/>
        <a:lstStyle/>
        <a:p>
          <a:endParaRPr lang="en-US"/>
        </a:p>
      </dgm:t>
    </dgm:pt>
    <dgm:pt modelId="{404D2F77-C299-4D86-91EC-139884B342DE}" type="sibTrans" cxnId="{F995CEEB-92AF-4EEA-BB82-083A5E4E4217}">
      <dgm:prSet/>
      <dgm:spPr/>
      <dgm:t>
        <a:bodyPr/>
        <a:lstStyle/>
        <a:p>
          <a:endParaRPr lang="en-US"/>
        </a:p>
      </dgm:t>
    </dgm:pt>
    <dgm:pt modelId="{4C1036AD-EA87-473D-83C3-8B0CBCB10A42}">
      <dgm:prSet phldrT="[Text]"/>
      <dgm:spPr>
        <a:ln>
          <a:solidFill>
            <a:srgbClr val="00FF00"/>
          </a:solidFill>
        </a:ln>
      </dgm:spPr>
      <dgm:t>
        <a:bodyPr/>
        <a:lstStyle/>
        <a:p>
          <a:r>
            <a:rPr lang="en-US" dirty="0">
              <a:solidFill>
                <a:srgbClr val="00FF00"/>
              </a:solidFill>
            </a:rPr>
            <a:t>Distribution</a:t>
          </a:r>
        </a:p>
      </dgm:t>
    </dgm:pt>
    <dgm:pt modelId="{EBA5970E-E154-4025-A539-F3F1700752D8}" type="parTrans" cxnId="{97958E65-D5A8-40F7-A0B7-51BE0FF954AE}">
      <dgm:prSet/>
      <dgm:spPr/>
      <dgm:t>
        <a:bodyPr/>
        <a:lstStyle/>
        <a:p>
          <a:endParaRPr lang="en-US"/>
        </a:p>
      </dgm:t>
    </dgm:pt>
    <dgm:pt modelId="{99D03421-FF36-4054-B02D-632DE7185912}" type="sibTrans" cxnId="{97958E65-D5A8-40F7-A0B7-51BE0FF954AE}">
      <dgm:prSet/>
      <dgm:spPr/>
      <dgm:t>
        <a:bodyPr/>
        <a:lstStyle/>
        <a:p>
          <a:endParaRPr lang="en-US"/>
        </a:p>
      </dgm:t>
    </dgm:pt>
    <dgm:pt modelId="{92128FE6-7517-401B-A8AD-6C0D70B720AC}">
      <dgm:prSet phldrT="[Text]"/>
      <dgm:spPr/>
      <dgm:t>
        <a:bodyPr/>
        <a:lstStyle/>
        <a:p>
          <a:r>
            <a:rPr lang="en-US" dirty="0"/>
            <a:t>Consumption</a:t>
          </a:r>
        </a:p>
      </dgm:t>
    </dgm:pt>
    <dgm:pt modelId="{9F50F812-64EE-40BF-B737-54E426E57482}" type="parTrans" cxnId="{B2061F9D-4522-46FD-B844-9864B63F303F}">
      <dgm:prSet/>
      <dgm:spPr/>
      <dgm:t>
        <a:bodyPr/>
        <a:lstStyle/>
        <a:p>
          <a:endParaRPr lang="en-US"/>
        </a:p>
      </dgm:t>
    </dgm:pt>
    <dgm:pt modelId="{DB5F9323-2D43-4455-B5EA-5DE324A44C71}" type="sibTrans" cxnId="{B2061F9D-4522-46FD-B844-9864B63F303F}">
      <dgm:prSet/>
      <dgm:spPr/>
      <dgm:t>
        <a:bodyPr/>
        <a:lstStyle/>
        <a:p>
          <a:endParaRPr lang="en-US"/>
        </a:p>
      </dgm:t>
    </dgm:pt>
    <dgm:pt modelId="{A23DF2DC-C72B-4EAD-8F95-822CA0783BA7}" type="pres">
      <dgm:prSet presAssocID="{B0BD56B6-E4FF-42B6-823E-8CB586781F70}" presName="CompostProcess" presStyleCnt="0">
        <dgm:presLayoutVars>
          <dgm:dir/>
          <dgm:resizeHandles val="exact"/>
        </dgm:presLayoutVars>
      </dgm:prSet>
      <dgm:spPr/>
    </dgm:pt>
    <dgm:pt modelId="{17CF4ABB-6B74-4E74-8F6B-A2206C38C5D7}" type="pres">
      <dgm:prSet presAssocID="{B0BD56B6-E4FF-42B6-823E-8CB586781F70}" presName="arrow" presStyleLbl="bgShp" presStyleIdx="0" presStyleCnt="1" custLinFactNeighborX="-2443" custLinFactNeighborY="36000"/>
      <dgm:spPr>
        <a:solidFill>
          <a:srgbClr val="EFE901"/>
        </a:solidFill>
      </dgm:spPr>
    </dgm:pt>
    <dgm:pt modelId="{9F093005-69C7-47CA-9F9E-C5486F2404D2}" type="pres">
      <dgm:prSet presAssocID="{B0BD56B6-E4FF-42B6-823E-8CB586781F70}" presName="linearProcess" presStyleCnt="0"/>
      <dgm:spPr/>
    </dgm:pt>
    <dgm:pt modelId="{0A1DD13D-C0EE-40F5-82D5-EC6956632559}" type="pres">
      <dgm:prSet presAssocID="{8B1EC517-889B-40F7-8A17-B933CCB1C820}" presName="textNode" presStyleLbl="node1" presStyleIdx="0" presStyleCnt="4">
        <dgm:presLayoutVars>
          <dgm:bulletEnabled val="1"/>
        </dgm:presLayoutVars>
      </dgm:prSet>
      <dgm:spPr/>
    </dgm:pt>
    <dgm:pt modelId="{1850347B-FD2E-4D98-BF7A-D8B738E15B2A}" type="pres">
      <dgm:prSet presAssocID="{61DC3B71-4166-46C6-972A-B4CE13E742B9}" presName="sibTrans" presStyleCnt="0"/>
      <dgm:spPr/>
    </dgm:pt>
    <dgm:pt modelId="{E9486E8A-F82D-4E36-94DB-3968F6277B98}" type="pres">
      <dgm:prSet presAssocID="{066DD70E-2847-4FA0-BA47-A243428E6BCC}" presName="textNode" presStyleLbl="node1" presStyleIdx="1" presStyleCnt="4">
        <dgm:presLayoutVars>
          <dgm:bulletEnabled val="1"/>
        </dgm:presLayoutVars>
      </dgm:prSet>
      <dgm:spPr/>
    </dgm:pt>
    <dgm:pt modelId="{C12D5A21-4C67-4B3F-9E4C-CF01E8919E37}" type="pres">
      <dgm:prSet presAssocID="{404D2F77-C299-4D86-91EC-139884B342DE}" presName="sibTrans" presStyleCnt="0"/>
      <dgm:spPr/>
    </dgm:pt>
    <dgm:pt modelId="{A5B4E53F-27C7-4013-BDF8-FDBAE7288699}" type="pres">
      <dgm:prSet presAssocID="{4C1036AD-EA87-473D-83C3-8B0CBCB10A42}" presName="textNode" presStyleLbl="node1" presStyleIdx="2" presStyleCnt="4">
        <dgm:presLayoutVars>
          <dgm:bulletEnabled val="1"/>
        </dgm:presLayoutVars>
      </dgm:prSet>
      <dgm:spPr/>
    </dgm:pt>
    <dgm:pt modelId="{AAA2B64D-3987-4438-BD7B-798B827E9453}" type="pres">
      <dgm:prSet presAssocID="{99D03421-FF36-4054-B02D-632DE7185912}" presName="sibTrans" presStyleCnt="0"/>
      <dgm:spPr/>
    </dgm:pt>
    <dgm:pt modelId="{C7CD5861-3731-4588-8DC6-562914C34A25}" type="pres">
      <dgm:prSet presAssocID="{92128FE6-7517-401B-A8AD-6C0D70B720A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810600A-B659-4E4A-9EE0-63E4ED7D6029}" type="presOf" srcId="{4C1036AD-EA87-473D-83C3-8B0CBCB10A42}" destId="{A5B4E53F-27C7-4013-BDF8-FDBAE7288699}" srcOrd="0" destOrd="0" presId="urn:microsoft.com/office/officeart/2005/8/layout/hProcess9"/>
    <dgm:cxn modelId="{B933F028-848F-4748-8CA9-4726933FB756}" type="presOf" srcId="{92128FE6-7517-401B-A8AD-6C0D70B720AC}" destId="{C7CD5861-3731-4588-8DC6-562914C34A25}" srcOrd="0" destOrd="0" presId="urn:microsoft.com/office/officeart/2005/8/layout/hProcess9"/>
    <dgm:cxn modelId="{5FCC4230-0A30-4890-9110-EFA194D0E49C}" type="presOf" srcId="{066DD70E-2847-4FA0-BA47-A243428E6BCC}" destId="{E9486E8A-F82D-4E36-94DB-3968F6277B98}" srcOrd="0" destOrd="0" presId="urn:microsoft.com/office/officeart/2005/8/layout/hProcess9"/>
    <dgm:cxn modelId="{C9D06941-23FA-409E-BA49-3194834ED13C}" srcId="{B0BD56B6-E4FF-42B6-823E-8CB586781F70}" destId="{8B1EC517-889B-40F7-8A17-B933CCB1C820}" srcOrd="0" destOrd="0" parTransId="{DE4679C6-6974-45C6-8121-7C82847D3765}" sibTransId="{61DC3B71-4166-46C6-972A-B4CE13E742B9}"/>
    <dgm:cxn modelId="{97958E65-D5A8-40F7-A0B7-51BE0FF954AE}" srcId="{B0BD56B6-E4FF-42B6-823E-8CB586781F70}" destId="{4C1036AD-EA87-473D-83C3-8B0CBCB10A42}" srcOrd="2" destOrd="0" parTransId="{EBA5970E-E154-4025-A539-F3F1700752D8}" sibTransId="{99D03421-FF36-4054-B02D-632DE7185912}"/>
    <dgm:cxn modelId="{3DE4C28C-31BD-45AD-A6CB-37B88519CB26}" type="presOf" srcId="{B0BD56B6-E4FF-42B6-823E-8CB586781F70}" destId="{A23DF2DC-C72B-4EAD-8F95-822CA0783BA7}" srcOrd="0" destOrd="0" presId="urn:microsoft.com/office/officeart/2005/8/layout/hProcess9"/>
    <dgm:cxn modelId="{B2061F9D-4522-46FD-B844-9864B63F303F}" srcId="{B0BD56B6-E4FF-42B6-823E-8CB586781F70}" destId="{92128FE6-7517-401B-A8AD-6C0D70B720AC}" srcOrd="3" destOrd="0" parTransId="{9F50F812-64EE-40BF-B737-54E426E57482}" sibTransId="{DB5F9323-2D43-4455-B5EA-5DE324A44C71}"/>
    <dgm:cxn modelId="{0D7EB8DB-C05B-48CA-8AD6-C5C55297CA1D}" type="presOf" srcId="{8B1EC517-889B-40F7-8A17-B933CCB1C820}" destId="{0A1DD13D-C0EE-40F5-82D5-EC6956632559}" srcOrd="0" destOrd="0" presId="urn:microsoft.com/office/officeart/2005/8/layout/hProcess9"/>
    <dgm:cxn modelId="{F995CEEB-92AF-4EEA-BB82-083A5E4E4217}" srcId="{B0BD56B6-E4FF-42B6-823E-8CB586781F70}" destId="{066DD70E-2847-4FA0-BA47-A243428E6BCC}" srcOrd="1" destOrd="0" parTransId="{1C4E2A94-A2C1-43AC-93E0-BF76A296B3BC}" sibTransId="{404D2F77-C299-4D86-91EC-139884B342DE}"/>
    <dgm:cxn modelId="{5BB10452-C648-43AA-9859-BEF495F7367E}" type="presParOf" srcId="{A23DF2DC-C72B-4EAD-8F95-822CA0783BA7}" destId="{17CF4ABB-6B74-4E74-8F6B-A2206C38C5D7}" srcOrd="0" destOrd="0" presId="urn:microsoft.com/office/officeart/2005/8/layout/hProcess9"/>
    <dgm:cxn modelId="{B414CD31-92B6-4D9D-BAE1-209FC772646B}" type="presParOf" srcId="{A23DF2DC-C72B-4EAD-8F95-822CA0783BA7}" destId="{9F093005-69C7-47CA-9F9E-C5486F2404D2}" srcOrd="1" destOrd="0" presId="urn:microsoft.com/office/officeart/2005/8/layout/hProcess9"/>
    <dgm:cxn modelId="{C303834F-1AE2-42D5-ACDC-6EE5A48C5BE1}" type="presParOf" srcId="{9F093005-69C7-47CA-9F9E-C5486F2404D2}" destId="{0A1DD13D-C0EE-40F5-82D5-EC6956632559}" srcOrd="0" destOrd="0" presId="urn:microsoft.com/office/officeart/2005/8/layout/hProcess9"/>
    <dgm:cxn modelId="{D897DE45-57B6-4D94-B640-2B104B9929A1}" type="presParOf" srcId="{9F093005-69C7-47CA-9F9E-C5486F2404D2}" destId="{1850347B-FD2E-4D98-BF7A-D8B738E15B2A}" srcOrd="1" destOrd="0" presId="urn:microsoft.com/office/officeart/2005/8/layout/hProcess9"/>
    <dgm:cxn modelId="{880C03FF-5E6A-4FB9-902D-7555469C5578}" type="presParOf" srcId="{9F093005-69C7-47CA-9F9E-C5486F2404D2}" destId="{E9486E8A-F82D-4E36-94DB-3968F6277B98}" srcOrd="2" destOrd="0" presId="urn:microsoft.com/office/officeart/2005/8/layout/hProcess9"/>
    <dgm:cxn modelId="{3953B41C-4C17-40D1-8A5C-F7F7D3CF67DF}" type="presParOf" srcId="{9F093005-69C7-47CA-9F9E-C5486F2404D2}" destId="{C12D5A21-4C67-4B3F-9E4C-CF01E8919E37}" srcOrd="3" destOrd="0" presId="urn:microsoft.com/office/officeart/2005/8/layout/hProcess9"/>
    <dgm:cxn modelId="{0F53054D-3B1D-45FD-856E-CAFAB8D099A1}" type="presParOf" srcId="{9F093005-69C7-47CA-9F9E-C5486F2404D2}" destId="{A5B4E53F-27C7-4013-BDF8-FDBAE7288699}" srcOrd="4" destOrd="0" presId="urn:microsoft.com/office/officeart/2005/8/layout/hProcess9"/>
    <dgm:cxn modelId="{EFF1574A-008B-4403-807A-8E26265FA5CB}" type="presParOf" srcId="{9F093005-69C7-47CA-9F9E-C5486F2404D2}" destId="{AAA2B64D-3987-4438-BD7B-798B827E9453}" srcOrd="5" destOrd="0" presId="urn:microsoft.com/office/officeart/2005/8/layout/hProcess9"/>
    <dgm:cxn modelId="{492B1ABE-BEE6-4923-B8B5-24FA7603B3FD}" type="presParOf" srcId="{9F093005-69C7-47CA-9F9E-C5486F2404D2}" destId="{C7CD5861-3731-4588-8DC6-562914C34A2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F4ABB-6B74-4E74-8F6B-A2206C38C5D7}">
      <dsp:nvSpPr>
        <dsp:cNvPr id="0" name=""/>
        <dsp:cNvSpPr/>
      </dsp:nvSpPr>
      <dsp:spPr>
        <a:xfrm>
          <a:off x="389862" y="0"/>
          <a:ext cx="6110191" cy="1800200"/>
        </a:xfrm>
        <a:prstGeom prst="rightArrow">
          <a:avLst/>
        </a:prstGeom>
        <a:solidFill>
          <a:srgbClr val="EFE90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DD13D-C0EE-40F5-82D5-EC6956632559}">
      <dsp:nvSpPr>
        <dsp:cNvPr id="0" name=""/>
        <dsp:cNvSpPr/>
      </dsp:nvSpPr>
      <dsp:spPr>
        <a:xfrm>
          <a:off x="1535" y="540059"/>
          <a:ext cx="1691705" cy="720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Generation</a:t>
          </a:r>
        </a:p>
      </dsp:txBody>
      <dsp:txXfrm>
        <a:off x="36686" y="575210"/>
        <a:ext cx="1621403" cy="649778"/>
      </dsp:txXfrm>
    </dsp:sp>
    <dsp:sp modelId="{E9486E8A-F82D-4E36-94DB-3968F6277B98}">
      <dsp:nvSpPr>
        <dsp:cNvPr id="0" name=""/>
        <dsp:cNvSpPr/>
      </dsp:nvSpPr>
      <dsp:spPr>
        <a:xfrm>
          <a:off x="1832763" y="540059"/>
          <a:ext cx="1691705" cy="720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Transmission</a:t>
          </a:r>
        </a:p>
      </dsp:txBody>
      <dsp:txXfrm>
        <a:off x="1867914" y="575210"/>
        <a:ext cx="1621403" cy="649778"/>
      </dsp:txXfrm>
    </dsp:sp>
    <dsp:sp modelId="{A5B4E53F-27C7-4013-BDF8-FDBAE7288699}">
      <dsp:nvSpPr>
        <dsp:cNvPr id="0" name=""/>
        <dsp:cNvSpPr/>
      </dsp:nvSpPr>
      <dsp:spPr>
        <a:xfrm>
          <a:off x="3663991" y="540059"/>
          <a:ext cx="1691705" cy="720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FF00"/>
              </a:solidFill>
            </a:rPr>
            <a:t>Distribution</a:t>
          </a:r>
        </a:p>
      </dsp:txBody>
      <dsp:txXfrm>
        <a:off x="3699142" y="575210"/>
        <a:ext cx="1621403" cy="649778"/>
      </dsp:txXfrm>
    </dsp:sp>
    <dsp:sp modelId="{C7CD5861-3731-4588-8DC6-562914C34A25}">
      <dsp:nvSpPr>
        <dsp:cNvPr id="0" name=""/>
        <dsp:cNvSpPr/>
      </dsp:nvSpPr>
      <dsp:spPr>
        <a:xfrm>
          <a:off x="5495218" y="540059"/>
          <a:ext cx="1691705" cy="7200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Consumption</a:t>
          </a:r>
        </a:p>
      </dsp:txBody>
      <dsp:txXfrm>
        <a:off x="5530369" y="575210"/>
        <a:ext cx="1621403" cy="649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08691-1979-4D3D-92CE-54D1BDCE6F41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02BD0-5225-49C2-B316-612C5CAA44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79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4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72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87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4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97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92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4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39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1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0" lvl="4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13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0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03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7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07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4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86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14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2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00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16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60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13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93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6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/>
              <a:t>Rewards structure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93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Boundaries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variables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2BD0-5225-49C2-B316-612C5CAA44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27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Penalize</a:t>
            </a:r>
            <a:r>
              <a:rPr lang="es-CO" dirty="0"/>
              <a:t> </a:t>
            </a:r>
            <a:r>
              <a:rPr lang="es-CO" dirty="0" err="1"/>
              <a:t>infeasibility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2BD0-5225-49C2-B316-612C5CAA44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0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762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41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0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41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59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25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05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38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848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06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14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498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483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46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255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12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369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81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74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2BD0-5225-49C2-B316-612C5CAA446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36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48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054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Minimizar gastos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26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8136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02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206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relación entre los dos problemas es que el principal escoge el tamaño de las multas/incentivos y estas se reflejan en las restricciones del agente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2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6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33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9A5B-17D6-4505-97CF-AD8F8FA9090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61974"/>
            <a:ext cx="9144000" cy="2867025"/>
          </a:xfrm>
          <a:prstGeom prst="rect">
            <a:avLst/>
          </a:prstGeom>
          <a:solidFill>
            <a:srgbClr val="002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561974"/>
            <a:ext cx="9144000" cy="2867025"/>
          </a:xfrm>
          <a:prstGeom prst="rect">
            <a:avLst/>
          </a:prstGeom>
          <a:solidFill>
            <a:srgbClr val="7B0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7552BF8-43C5-394F-B28B-2A077E5FB69F}" type="datetime1">
              <a:rPr lang="en-US" smtClean="0"/>
              <a:t>3/8/2022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andres.gonzalez@ou.edu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651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14EE03A-2A00-4056-963E-94A1743919E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657600"/>
            <a:ext cx="8229600" cy="8382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000" baseline="0">
                <a:latin typeface="+mn-lt"/>
              </a:defRPr>
            </a:lvl1pPr>
            <a:lvl2pPr marL="457200" indent="0" algn="r">
              <a:buNone/>
              <a:defRPr sz="2000"/>
            </a:lvl2pPr>
          </a:lstStyle>
          <a:p>
            <a:pPr lvl="0"/>
            <a:r>
              <a:rPr lang="en-US" dirty="0"/>
              <a:t>Author1, Author2, ...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4572000"/>
            <a:ext cx="8242738" cy="762000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1600" baseline="0"/>
            </a:lvl1pPr>
            <a:lvl2pPr marL="457200" indent="0" algn="r">
              <a:buNone/>
              <a:defRPr sz="2000"/>
            </a:lvl2pPr>
          </a:lstStyle>
          <a:p>
            <a:pPr lvl="0"/>
            <a:r>
              <a:rPr lang="en-US" dirty="0"/>
              <a:t>Affiliations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990600"/>
            <a:ext cx="8153400" cy="2057400"/>
          </a:xfrm>
        </p:spPr>
        <p:txBody>
          <a:bodyPr anchor="ctr" anchorCtr="0"/>
          <a:lstStyle>
            <a:lvl1pPr marL="0" indent="0" algn="r">
              <a:buNone/>
              <a:defRPr b="0" i="0" baseline="0">
                <a:solidFill>
                  <a:schemeClr val="bg1"/>
                </a:solidFill>
                <a:latin typeface="+mj-lt"/>
              </a:defRPr>
            </a:lvl1pPr>
            <a:lvl2pPr algn="r">
              <a:defRPr b="0">
                <a:solidFill>
                  <a:schemeClr val="bg1"/>
                </a:solidFill>
                <a:latin typeface="+mj-lt"/>
              </a:defRPr>
            </a:lvl2pPr>
            <a:lvl3pPr algn="r">
              <a:defRPr b="0">
                <a:solidFill>
                  <a:schemeClr val="bg1"/>
                </a:solidFill>
                <a:latin typeface="+mj-lt"/>
              </a:defRPr>
            </a:lvl3pPr>
            <a:lvl4pPr algn="r">
              <a:defRPr b="0">
                <a:solidFill>
                  <a:schemeClr val="bg1"/>
                </a:solidFill>
                <a:latin typeface="+mj-lt"/>
              </a:defRPr>
            </a:lvl4pPr>
            <a:lvl5pPr algn="r">
              <a:defRPr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 name or presentation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429000" y="5701265"/>
            <a:ext cx="5562600" cy="354013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1600" baseline="0"/>
            </a:lvl1pPr>
          </a:lstStyle>
          <a:p>
            <a:pPr lvl="0"/>
            <a:r>
              <a:rPr lang="en-US" dirty="0"/>
              <a:t>Conference, symposium, etc.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6182710"/>
            <a:ext cx="5562600" cy="304800"/>
          </a:xfrm>
        </p:spPr>
        <p:txBody>
          <a:bodyPr anchor="ctr" anchorCtr="0"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dirty="0"/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255467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61975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2299"/>
            <a:ext cx="3048000" cy="854075"/>
          </a:xfrm>
          <a:solidFill>
            <a:srgbClr val="7B0C00"/>
          </a:solidFill>
        </p:spPr>
        <p:txBody>
          <a:bodyPr anchor="ctr" anchorCtr="0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09600"/>
            <a:ext cx="511175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48000" cy="48006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611EF-EB9B-3E46-867D-9AABBE3FEFAC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1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1975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3A8D3-31D0-6D40-9771-4C7956FF98F5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73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7A30-534F-9E4B-9F17-553D1EB167EA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9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1975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7912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791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D67E-41E8-8544-9D28-383829B9A384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95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1975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3864-D025-D349-88AC-60E6C5BEC129}" type="datetime1">
              <a:rPr lang="en-US" smtClean="0"/>
              <a:t>3/8/2022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B5329C-CEF7-43C2-AB95-BD9B29179AE1}"/>
              </a:ext>
            </a:extLst>
          </p:cNvPr>
          <p:cNvSpPr txBox="1">
            <a:spLocks/>
          </p:cNvSpPr>
          <p:nvPr userDrawn="1"/>
        </p:nvSpPr>
        <p:spPr>
          <a:xfrm>
            <a:off x="359228" y="25908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rgbClr val="00246A"/>
                </a:solidFill>
                <a:latin typeface="Trajan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7B0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1BDE42-070F-4E22-A7CA-581DB58BA2D1}"/>
              </a:ext>
            </a:extLst>
          </p:cNvPr>
          <p:cNvSpPr txBox="1">
            <a:spLocks/>
          </p:cNvSpPr>
          <p:nvPr userDrawn="1"/>
        </p:nvSpPr>
        <p:spPr>
          <a:xfrm>
            <a:off x="359228" y="1880506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rgbClr val="00246A"/>
                </a:solidFill>
                <a:latin typeface="Trajan" pitchFamily="18" charset="0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7B0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71737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Modify tex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1975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9A5B-6D6D-E34E-A25F-C193BEA37CED}" type="datetime1">
              <a:rPr lang="en-US" smtClean="0"/>
              <a:t>3/8/2022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04987" y="2440488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rgbClr val="00246A"/>
                </a:solidFill>
                <a:latin typeface="Trajan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7B0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59228" y="1880506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rgbClr val="00246A"/>
                </a:solidFill>
                <a:latin typeface="Trajan" pitchFamily="18" charset="0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7B0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0" name="Picture 2" descr="http://www.defense.gov/multimedia/web_graphics/dod/DODc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377" y="4685929"/>
            <a:ext cx="1298121" cy="129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www.nsf.gov/images/logos/nsf4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58" y="4685929"/>
            <a:ext cx="1379764" cy="13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staff.rice.edu/images/styleguide/RiceLogoUW_TMCMYK300DPI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2" y="3502614"/>
            <a:ext cx="1596264" cy="67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6393" y="4715380"/>
            <a:ext cx="1350313" cy="1350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62" y="3512950"/>
            <a:ext cx="1970692" cy="62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6" y="4715380"/>
            <a:ext cx="2036010" cy="1247094"/>
          </a:xfrm>
          <a:prstGeom prst="rect">
            <a:avLst/>
          </a:prstGeom>
        </p:spPr>
      </p:pic>
      <p:pic>
        <p:nvPicPr>
          <p:cNvPr id="18" name="Picture 2" descr="Related image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267" y="3228968"/>
            <a:ext cx="4671657" cy="118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94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7B0C00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37C3-B4C4-7E49-98E7-F89F0A16EC92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61975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3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DAEB8-6FAB-A04A-9002-BFC31B6BC5A3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67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solidFill>
            <a:srgbClr val="7B0C00"/>
          </a:solidFill>
        </p:spPr>
        <p:txBody>
          <a:bodyPr anchor="t"/>
          <a:lstStyle>
            <a:lvl1pPr algn="l">
              <a:defRPr sz="4000" b="1" cap="all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solidFill>
            <a:srgbClr val="7B0C00"/>
          </a:solidFill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8E5CB-97E9-7A49-8AF7-8E9E2119C0A9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61975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3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60EC-04C7-ED45-90C7-E6F66A7FE5B9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909E-9394-8A4D-B837-0FEA5839EB3C}" type="datetime1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1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6516-5167-B844-83F3-E712873604DE}" type="datetime1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0B007-D848-9E42-8D21-9BDEAFAC2479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61975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0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E64A5-E5CB-5D40-A92F-05691BE2DBC4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andres.gonzalez@ou.edu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7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33400"/>
            <a:ext cx="9144000" cy="914400"/>
          </a:xfrm>
          <a:prstGeom prst="rect">
            <a:avLst/>
          </a:prstGeom>
          <a:solidFill>
            <a:srgbClr val="7B0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7B0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799"/>
            <a:ext cx="8229600" cy="533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53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03876A9-7240-BB4E-B15D-901C496ECD51}" type="datetime1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andres.gonzalez@ou.edu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532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14EE03A-2A00-4056-963E-94A1743919E7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" y="-159019"/>
            <a:ext cx="3406314" cy="8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70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4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7" r:id="rId15"/>
  </p:sldLayoutIdLst>
  <p:hf hdr="0" dt="0"/>
  <p:txStyles>
    <p:titleStyle>
      <a:lvl1pPr algn="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271.png"/><Relationship Id="rId3" Type="http://schemas.openxmlformats.org/officeDocument/2006/relationships/image" Target="../media/image13.png"/><Relationship Id="rId21" Type="http://schemas.openxmlformats.org/officeDocument/2006/relationships/image" Target="../media/image420.png"/><Relationship Id="rId7" Type="http://schemas.openxmlformats.org/officeDocument/2006/relationships/image" Target="../media/image1910.png"/><Relationship Id="rId17" Type="http://schemas.openxmlformats.org/officeDocument/2006/relationships/image" Target="../media/image550.png"/><Relationship Id="rId2" Type="http://schemas.openxmlformats.org/officeDocument/2006/relationships/image" Target="../media/image260.png"/><Relationship Id="rId16" Type="http://schemas.openxmlformats.org/officeDocument/2006/relationships/image" Target="../media/image540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1720.png"/><Relationship Id="rId19" Type="http://schemas.openxmlformats.org/officeDocument/2006/relationships/image" Target="../media/image281.png"/><Relationship Id="rId14" Type="http://schemas.openxmlformats.org/officeDocument/2006/relationships/image" Target="../media/image530.png"/><Relationship Id="rId22" Type="http://schemas.openxmlformats.org/officeDocument/2006/relationships/image" Target="../media/image5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6.png"/><Relationship Id="rId3" Type="http://schemas.openxmlformats.org/officeDocument/2006/relationships/image" Target="../media/image70.png"/><Relationship Id="rId7" Type="http://schemas.openxmlformats.org/officeDocument/2006/relationships/image" Target="../media/image13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5" Type="http://schemas.openxmlformats.org/officeDocument/2006/relationships/image" Target="../media/image118.png"/><Relationship Id="rId10" Type="http://schemas.openxmlformats.org/officeDocument/2006/relationships/image" Target="../media/image55.png"/><Relationship Id="rId4" Type="http://schemas.openxmlformats.org/officeDocument/2006/relationships/image" Target="../media/image110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3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5" Type="http://schemas.openxmlformats.org/officeDocument/2006/relationships/image" Target="../media/image561.png"/><Relationship Id="rId10" Type="http://schemas.openxmlformats.org/officeDocument/2006/relationships/image" Target="../media/image55.png"/><Relationship Id="rId4" Type="http://schemas.openxmlformats.org/officeDocument/2006/relationships/image" Target="../media/image110.png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70.png"/><Relationship Id="rId7" Type="http://schemas.openxmlformats.org/officeDocument/2006/relationships/image" Target="../media/image13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90.png"/><Relationship Id="rId10" Type="http://schemas.openxmlformats.org/officeDocument/2006/relationships/image" Target="../media/image230.png"/><Relationship Id="rId4" Type="http://schemas.openxmlformats.org/officeDocument/2006/relationships/image" Target="../media/image150.png"/><Relationship Id="rId9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600.png"/><Relationship Id="rId3" Type="http://schemas.openxmlformats.org/officeDocument/2006/relationships/image" Target="../media/image170.png"/><Relationship Id="rId7" Type="http://schemas.openxmlformats.org/officeDocument/2006/relationships/image" Target="../media/image13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230.png"/><Relationship Id="rId4" Type="http://schemas.openxmlformats.org/officeDocument/2006/relationships/image" Target="../media/image150.png"/><Relationship Id="rId9" Type="http://schemas.openxmlformats.org/officeDocument/2006/relationships/image" Target="../media/image280.png"/><Relationship Id="rId1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600.png"/><Relationship Id="rId3" Type="http://schemas.openxmlformats.org/officeDocument/2006/relationships/image" Target="../media/image170.png"/><Relationship Id="rId7" Type="http://schemas.openxmlformats.org/officeDocument/2006/relationships/image" Target="../media/image13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230.png"/><Relationship Id="rId4" Type="http://schemas.openxmlformats.org/officeDocument/2006/relationships/image" Target="../media/image150.png"/><Relationship Id="rId9" Type="http://schemas.openxmlformats.org/officeDocument/2006/relationships/image" Target="../media/image280.png"/><Relationship Id="rId1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580.png"/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4.png"/><Relationship Id="rId5" Type="http://schemas.openxmlformats.org/officeDocument/2006/relationships/image" Target="../media/image13.png"/><Relationship Id="rId15" Type="http://schemas.openxmlformats.org/officeDocument/2006/relationships/image" Target="../media/image620.png"/><Relationship Id="rId10" Type="http://schemas.openxmlformats.org/officeDocument/2006/relationships/image" Target="../media/image230.png"/><Relationship Id="rId4" Type="http://schemas.openxmlformats.org/officeDocument/2006/relationships/image" Target="../media/image150.png"/><Relationship Id="rId9" Type="http://schemas.openxmlformats.org/officeDocument/2006/relationships/image" Target="../media/image630.png"/><Relationship Id="rId14" Type="http://schemas.openxmlformats.org/officeDocument/2006/relationships/image" Target="../media/image5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3" Type="http://schemas.openxmlformats.org/officeDocument/2006/relationships/image" Target="../media/image70.png"/><Relationship Id="rId7" Type="http://schemas.openxmlformats.org/officeDocument/2006/relationships/image" Target="../media/image13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11" Type="http://schemas.openxmlformats.org/officeDocument/2006/relationships/image" Target="../media/image60.png"/><Relationship Id="rId5" Type="http://schemas.openxmlformats.org/officeDocument/2006/relationships/image" Target="../media/image53.png"/><Relationship Id="rId10" Type="http://schemas.openxmlformats.org/officeDocument/2006/relationships/image" Target="../media/image55.png"/><Relationship Id="rId4" Type="http://schemas.openxmlformats.org/officeDocument/2006/relationships/image" Target="../media/image110.png"/><Relationship Id="rId14" Type="http://schemas.openxmlformats.org/officeDocument/2006/relationships/image" Target="../media/image1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pngall.com/winner-png/download/4104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www.pngall.com/winner-png/download/410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0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60.png"/><Relationship Id="rId5" Type="http://schemas.openxmlformats.org/officeDocument/2006/relationships/image" Target="../media/image17.png"/><Relationship Id="rId4" Type="http://schemas.openxmlformats.org/officeDocument/2006/relationships/image" Target="../media/image1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sevier.com/locate/or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iencedirect.com/science/article/pii/S0377221719309014" TargetMode="External"/><Relationship Id="rId5" Type="http://schemas.openxmlformats.org/officeDocument/2006/relationships/hyperlink" Target="https://doi.org/10.1177/0278364913495721" TargetMode="External"/><Relationship Id="rId4" Type="http://schemas.openxmlformats.org/officeDocument/2006/relationships/hyperlink" Target="https://doi.org/10.1287/opre.2017.165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377221718306192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07/s10898-015-0274-7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1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19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36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21.png"/><Relationship Id="rId7" Type="http://schemas.openxmlformats.org/officeDocument/2006/relationships/image" Target="../media/image109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7.png"/><Relationship Id="rId10" Type="http://schemas.openxmlformats.org/officeDocument/2006/relationships/image" Target="../media/image113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70.png"/><Relationship Id="rId7" Type="http://schemas.openxmlformats.org/officeDocument/2006/relationships/image" Target="../media/image1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60.png"/><Relationship Id="rId5" Type="http://schemas.openxmlformats.org/officeDocument/2006/relationships/image" Target="../media/image17.png"/><Relationship Id="rId4" Type="http://schemas.openxmlformats.org/officeDocument/2006/relationships/image" Target="../media/image1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image" Target="../media/image100.png"/><Relationship Id="rId3" Type="http://schemas.openxmlformats.org/officeDocument/2006/relationships/image" Target="../media/image82.png"/><Relationship Id="rId7" Type="http://schemas.openxmlformats.org/officeDocument/2006/relationships/image" Target="../media/image109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98.png"/><Relationship Id="rId5" Type="http://schemas.openxmlformats.org/officeDocument/2006/relationships/image" Target="../media/image107.png"/><Relationship Id="rId10" Type="http://schemas.openxmlformats.org/officeDocument/2006/relationships/image" Target="../media/image117.png"/><Relationship Id="rId4" Type="http://schemas.openxmlformats.org/officeDocument/2006/relationships/image" Target="../media/image106.png"/><Relationship Id="rId9" Type="http://schemas.openxmlformats.org/officeDocument/2006/relationships/image" Target="../media/image116.png"/><Relationship Id="rId14" Type="http://schemas.openxmlformats.org/officeDocument/2006/relationships/image" Target="../media/image5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A4530B-F320-42A3-86F3-A2772BA1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05E24-8726-4FA0-9C69-2042838F2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Samuel Rodríguez González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87851-0840-4625-82FE-9A52144F1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University of Oklahoma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6C613-7529-43D6-A3B9-8B3971E402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A Q-Learning Approach to Solve Mixed-Integer Bilevel Linear Programming Problems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9CDAB6-3E0C-492A-BC31-4369FEC0D4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 March 2022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34C87-BB14-48EE-BBE4-A31E12510E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Norman, OK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6EF7FF9-165E-42E1-97A7-08F56D5D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05855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29988-3354-483E-82CA-F7C67607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9B3A48A-37D7-4894-895E-89679DEA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BF1236-755A-4484-BF75-6318C51C9CC9}"/>
              </a:ext>
            </a:extLst>
          </p:cNvPr>
          <p:cNvSpPr/>
          <p:nvPr/>
        </p:nvSpPr>
        <p:spPr>
          <a:xfrm>
            <a:off x="1759226" y="6008503"/>
            <a:ext cx="511710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100" b="0" cap="none" spc="0" dirty="0">
                <a:ln w="0"/>
                <a:solidFill>
                  <a:schemeClr val="tx1"/>
                </a:solidFill>
              </a:rPr>
              <a:t>https://www.youtube.com/watch?v=hTDrSjBtKLc&amp;ab_channel=ALOPTrierUniversity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5B762D-6CED-446A-A0D3-00FF3DC1A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20936" r="55217" b="33180"/>
          <a:stretch/>
        </p:blipFill>
        <p:spPr>
          <a:xfrm>
            <a:off x="1751717" y="1683540"/>
            <a:ext cx="5640566" cy="4183419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82F4135-8428-4C65-BA96-544999339211}"/>
              </a:ext>
            </a:extLst>
          </p:cNvPr>
          <p:cNvSpPr txBox="1">
            <a:spLocks/>
          </p:cNvSpPr>
          <p:nvPr/>
        </p:nvSpPr>
        <p:spPr>
          <a:xfrm>
            <a:off x="251520" y="607436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07288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29988-3354-483E-82CA-F7C67607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9B3A48A-37D7-4894-895E-89679DEA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282F4135-8428-4C65-BA96-544999339211}"/>
              </a:ext>
            </a:extLst>
          </p:cNvPr>
          <p:cNvSpPr txBox="1">
            <a:spLocks/>
          </p:cNvSpPr>
          <p:nvPr/>
        </p:nvSpPr>
        <p:spPr>
          <a:xfrm>
            <a:off x="251520" y="607436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6C5F95-B047-4E9F-92AF-4A5AD8BA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56655"/>
            <a:ext cx="3805156" cy="15439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5C650F-A2DD-49A5-A460-D60C8AF9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888" y="2471773"/>
            <a:ext cx="4330912" cy="298947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205EB31-0AAE-4FF1-BBBD-9E083BFCE7E0}"/>
              </a:ext>
            </a:extLst>
          </p:cNvPr>
          <p:cNvSpPr/>
          <p:nvPr/>
        </p:nvSpPr>
        <p:spPr>
          <a:xfrm>
            <a:off x="7440517" y="6055236"/>
            <a:ext cx="8595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Bard</a:t>
            </a:r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(1990)</a:t>
            </a:r>
            <a:endParaRPr lang="es-CO" sz="11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9060013-160E-430D-8A9A-7DE370D95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35" y="1879583"/>
            <a:ext cx="18383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2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89FA671-AE7F-44AC-9AD8-07542C94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12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DFBB38-B524-45A0-B502-E64F9C3C33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1620" y="1571633"/>
            <a:ext cx="6840760" cy="467565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D58ACA7-635F-4481-B341-253BFBD01190}"/>
              </a:ext>
            </a:extLst>
          </p:cNvPr>
          <p:cNvSpPr/>
          <p:nvPr/>
        </p:nvSpPr>
        <p:spPr>
          <a:xfrm>
            <a:off x="7440517" y="6055236"/>
            <a:ext cx="17219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Sinha, Malo, &amp; Deb (2017)</a:t>
            </a:r>
            <a:endParaRPr lang="es-CO" sz="11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A739866-6E2B-42E5-8169-335E2030DD14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A8E9B18-97FA-4F7B-B96B-2E3B9605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1980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31202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89FA671-AE7F-44AC-9AD8-07542C94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13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DFBB38-B524-45A0-B502-E64F9C3C33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1620" y="1571633"/>
            <a:ext cx="6840760" cy="467565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D58ACA7-635F-4481-B341-253BFBD01190}"/>
              </a:ext>
            </a:extLst>
          </p:cNvPr>
          <p:cNvSpPr/>
          <p:nvPr/>
        </p:nvSpPr>
        <p:spPr>
          <a:xfrm>
            <a:off x="7440517" y="6055236"/>
            <a:ext cx="17219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Sinha, Malo, &amp; Deb (2017)</a:t>
            </a:r>
            <a:endParaRPr lang="es-CO" sz="11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A739866-6E2B-42E5-8169-335E2030DD14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A8E9B18-97FA-4F7B-B96B-2E3B9605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1980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12D8076-B72E-4017-AEC1-F2A442655256}"/>
              </a:ext>
            </a:extLst>
          </p:cNvPr>
          <p:cNvSpPr/>
          <p:nvPr/>
        </p:nvSpPr>
        <p:spPr>
          <a:xfrm>
            <a:off x="1151620" y="1571633"/>
            <a:ext cx="3420380" cy="9973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CC48AA-89F1-4CEE-BAE5-7B8F7A0BFB0F}"/>
              </a:ext>
            </a:extLst>
          </p:cNvPr>
          <p:cNvSpPr/>
          <p:nvPr/>
        </p:nvSpPr>
        <p:spPr>
          <a:xfrm>
            <a:off x="5849256" y="4789713"/>
            <a:ext cx="3043223" cy="11959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090E880-BE32-4B8C-B7FC-FECA866568E1}"/>
              </a:ext>
            </a:extLst>
          </p:cNvPr>
          <p:cNvSpPr/>
          <p:nvPr/>
        </p:nvSpPr>
        <p:spPr>
          <a:xfrm>
            <a:off x="6610576" y="3694485"/>
            <a:ext cx="1488395" cy="789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9C3C8C2-50C0-4D85-A879-1D1EA605AF74}"/>
              </a:ext>
            </a:extLst>
          </p:cNvPr>
          <p:cNvSpPr/>
          <p:nvPr/>
        </p:nvSpPr>
        <p:spPr>
          <a:xfrm>
            <a:off x="6577057" y="1760673"/>
            <a:ext cx="1488395" cy="789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4544483-12B4-4781-948E-F1EDB3428ABD}"/>
              </a:ext>
            </a:extLst>
          </p:cNvPr>
          <p:cNvSpPr/>
          <p:nvPr/>
        </p:nvSpPr>
        <p:spPr>
          <a:xfrm>
            <a:off x="5021943" y="3694485"/>
            <a:ext cx="997857" cy="5872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F3274E5-9B94-4BA8-A818-7747BA71688C}"/>
              </a:ext>
            </a:extLst>
          </p:cNvPr>
          <p:cNvSpPr/>
          <p:nvPr/>
        </p:nvSpPr>
        <p:spPr>
          <a:xfrm>
            <a:off x="1591127" y="2787548"/>
            <a:ext cx="1848759" cy="7324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203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14</a:t>
            </a:fld>
            <a:endParaRPr lang="es-E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15448416"/>
              </p:ext>
            </p:extLst>
          </p:nvPr>
        </p:nvGraphicFramePr>
        <p:xfrm>
          <a:off x="1115616" y="2590043"/>
          <a:ext cx="7188460" cy="18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3 CuadroTexto"/>
          <p:cNvSpPr txBox="1"/>
          <p:nvPr/>
        </p:nvSpPr>
        <p:spPr>
          <a:xfrm>
            <a:off x="251520" y="2005291"/>
            <a:ext cx="856895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Electric energy sector: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BE518DED-F14D-4653-9F57-D2E534704927}"/>
              </a:ext>
            </a:extLst>
          </p:cNvPr>
          <p:cNvSpPr txBox="1"/>
          <p:nvPr/>
        </p:nvSpPr>
        <p:spPr>
          <a:xfrm>
            <a:off x="1522207" y="4620588"/>
            <a:ext cx="6768752" cy="13234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CO" sz="2000" dirty="0" err="1"/>
              <a:t>Optimal</a:t>
            </a:r>
            <a:r>
              <a:rPr lang="es-CO" sz="2000" dirty="0"/>
              <a:t> </a:t>
            </a:r>
            <a:r>
              <a:rPr lang="es-CO" sz="2000" dirty="0" err="1"/>
              <a:t>energy</a:t>
            </a:r>
            <a:r>
              <a:rPr lang="es-CO" sz="2000" dirty="0"/>
              <a:t> flux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CO" sz="2000" b="1" dirty="0">
                <a:solidFill>
                  <a:srgbClr val="00FF00"/>
                </a:solidFill>
              </a:rPr>
              <a:t>Energy </a:t>
            </a:r>
            <a:r>
              <a:rPr lang="es-CO" sz="2000" b="1" dirty="0" err="1">
                <a:solidFill>
                  <a:srgbClr val="00FF00"/>
                </a:solidFill>
              </a:rPr>
              <a:t>pricing</a:t>
            </a:r>
            <a:endParaRPr lang="es-CO" sz="2000" b="1" dirty="0">
              <a:solidFill>
                <a:srgbClr val="00FF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CO" sz="2000" dirty="0" err="1"/>
              <a:t>Allocation</a:t>
            </a:r>
            <a:r>
              <a:rPr lang="es-CO" sz="2000" dirty="0"/>
              <a:t> </a:t>
            </a:r>
            <a:r>
              <a:rPr lang="es-CO" sz="2000" dirty="0" err="1"/>
              <a:t>expenditures</a:t>
            </a:r>
            <a:endParaRPr lang="es-CO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s-CO" sz="2000" dirty="0" err="1"/>
              <a:t>Financial</a:t>
            </a:r>
            <a:r>
              <a:rPr lang="es-CO" sz="2000" dirty="0"/>
              <a:t> </a:t>
            </a:r>
            <a:r>
              <a:rPr lang="es-CO" sz="2000" dirty="0" err="1"/>
              <a:t>Aplications</a:t>
            </a:r>
            <a:endParaRPr lang="es-CO" sz="2000" dirty="0"/>
          </a:p>
        </p:txBody>
      </p: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3AD3CC93-6448-45A4-B6B0-BF597A05CDF6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4874600" y="3915076"/>
            <a:ext cx="737496" cy="673529"/>
          </a:xfrm>
          <a:prstGeom prst="bentConnector3">
            <a:avLst>
              <a:gd name="adj1" fmla="val 50000"/>
            </a:avLst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lecha: curvada hacia la izquierda 1">
            <a:extLst>
              <a:ext uri="{FF2B5EF4-FFF2-40B4-BE49-F238E27FC236}">
                <a16:creationId xmlns:a16="http://schemas.microsoft.com/office/drawing/2014/main" id="{7BA9F8AA-2622-4CF8-8920-FBA63D16578C}"/>
              </a:ext>
            </a:extLst>
          </p:cNvPr>
          <p:cNvSpPr/>
          <p:nvPr/>
        </p:nvSpPr>
        <p:spPr>
          <a:xfrm rot="16200000">
            <a:off x="6406695" y="2052827"/>
            <a:ext cx="508411" cy="1582842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0" name="Flecha: curvada hacia la izquierda 9">
            <a:extLst>
              <a:ext uri="{FF2B5EF4-FFF2-40B4-BE49-F238E27FC236}">
                <a16:creationId xmlns:a16="http://schemas.microsoft.com/office/drawing/2014/main" id="{6E2F6AB4-D41B-45EC-9391-C4A98507D372}"/>
              </a:ext>
            </a:extLst>
          </p:cNvPr>
          <p:cNvSpPr/>
          <p:nvPr/>
        </p:nvSpPr>
        <p:spPr>
          <a:xfrm rot="5400000">
            <a:off x="6325294" y="3336562"/>
            <a:ext cx="524523" cy="1582842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A511593-BDB8-4B1C-B856-654128B24690}"/>
              </a:ext>
            </a:extLst>
          </p:cNvPr>
          <p:cNvSpPr/>
          <p:nvPr/>
        </p:nvSpPr>
        <p:spPr>
          <a:xfrm>
            <a:off x="5562971" y="2312304"/>
            <a:ext cx="65915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B3AC6EB-0F17-4B76-8254-B637DDEB6FAE}"/>
              </a:ext>
            </a:extLst>
          </p:cNvPr>
          <p:cNvSpPr/>
          <p:nvPr/>
        </p:nvSpPr>
        <p:spPr>
          <a:xfrm>
            <a:off x="7038224" y="4141775"/>
            <a:ext cx="14285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Consumption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D73636E-A847-43A1-AFA0-30C2894DBD28}"/>
              </a:ext>
            </a:extLst>
          </p:cNvPr>
          <p:cNvSpPr/>
          <p:nvPr/>
        </p:nvSpPr>
        <p:spPr>
          <a:xfrm>
            <a:off x="4758038" y="2312304"/>
            <a:ext cx="3675518" cy="218555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9EED91A-3722-461B-B140-B79AFFAA0895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Example: Time-ahead Pricing of Energy Supply (Bachelor’s)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28FADC-D37A-4C52-9598-016610F5D6FC}"/>
              </a:ext>
            </a:extLst>
          </p:cNvPr>
          <p:cNvSpPr txBox="1"/>
          <p:nvPr/>
        </p:nvSpPr>
        <p:spPr>
          <a:xfrm>
            <a:off x="186038" y="6095126"/>
            <a:ext cx="4572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Purely continuous problem, but nonlinear</a:t>
            </a: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EA95F965-89FA-4467-B22A-39323169B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1980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5033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15</a:t>
            </a:fld>
            <a:endParaRPr lang="es-ES" dirty="0"/>
          </a:p>
        </p:txBody>
      </p:sp>
      <p:pic>
        <p:nvPicPr>
          <p:cNvPr id="5" name="Picture 2" descr="http://2.bp.blogspot.com/_QfVWU-2pVL4/TTx0y1qPCwI/AAAAAAAAQNw/M6B9BPeFz3U/s1600/normal_iil-symbol-energy-nuclear-power-st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32" y="1821541"/>
            <a:ext cx="851567" cy="87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9" descr="shiftIndustri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26" y="3816027"/>
            <a:ext cx="612068" cy="612068"/>
          </a:xfrm>
          <a:prstGeom prst="rect">
            <a:avLst/>
          </a:prstGeom>
        </p:spPr>
      </p:pic>
      <p:pic>
        <p:nvPicPr>
          <p:cNvPr id="17" name="Imagen 20" descr="commerci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46" y="3924039"/>
            <a:ext cx="599538" cy="504056"/>
          </a:xfrm>
          <a:prstGeom prst="rect">
            <a:avLst/>
          </a:prstGeom>
          <a:effectLst/>
        </p:spPr>
      </p:pic>
      <p:pic>
        <p:nvPicPr>
          <p:cNvPr id="18" name="Imagen 21" descr="largeResidential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73" y="3909773"/>
            <a:ext cx="504056" cy="504056"/>
          </a:xfrm>
          <a:prstGeom prst="rect">
            <a:avLst/>
          </a:prstGeom>
        </p:spPr>
      </p:pic>
      <p:pic>
        <p:nvPicPr>
          <p:cNvPr id="19" name="Imagen 22" descr="smallResidentia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09" y="3909773"/>
            <a:ext cx="504056" cy="504056"/>
          </a:xfrm>
          <a:prstGeom prst="rect">
            <a:avLst/>
          </a:prstGeom>
        </p:spPr>
      </p:pic>
      <p:pic>
        <p:nvPicPr>
          <p:cNvPr id="20" name="Imagen 4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4305" y="3837765"/>
            <a:ext cx="576064" cy="576064"/>
          </a:xfrm>
          <a:prstGeom prst="rect">
            <a:avLst/>
          </a:prstGeom>
        </p:spPr>
      </p:pic>
      <p:pic>
        <p:nvPicPr>
          <p:cNvPr id="21" name="Imagen 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38721" y="2699445"/>
            <a:ext cx="1050388" cy="787791"/>
          </a:xfrm>
          <a:prstGeom prst="rect">
            <a:avLst/>
          </a:prstGeom>
        </p:spPr>
      </p:pic>
      <p:cxnSp>
        <p:nvCxnSpPr>
          <p:cNvPr id="35" name="Elbow Connector 34"/>
          <p:cNvCxnSpPr>
            <a:stCxn id="21" idx="2"/>
            <a:endCxn id="19" idx="0"/>
          </p:cNvCxnSpPr>
          <p:nvPr/>
        </p:nvCxnSpPr>
        <p:spPr>
          <a:xfrm rot="5400000">
            <a:off x="3516708" y="3062565"/>
            <a:ext cx="422537" cy="1271878"/>
          </a:xfrm>
          <a:prstGeom prst="bentConnector3">
            <a:avLst>
              <a:gd name="adj1" fmla="val 37491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1" idx="2"/>
            <a:endCxn id="18" idx="0"/>
          </p:cNvCxnSpPr>
          <p:nvPr/>
        </p:nvCxnSpPr>
        <p:spPr>
          <a:xfrm rot="5400000">
            <a:off x="3804740" y="3350597"/>
            <a:ext cx="422537" cy="695814"/>
          </a:xfrm>
          <a:prstGeom prst="bentConnector3">
            <a:avLst>
              <a:gd name="adj1" fmla="val 3749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2"/>
            <a:endCxn id="17" idx="0"/>
          </p:cNvCxnSpPr>
          <p:nvPr/>
        </p:nvCxnSpPr>
        <p:spPr>
          <a:xfrm>
            <a:off x="4363915" y="3487236"/>
            <a:ext cx="0" cy="4368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cxnSpLocks/>
            <a:stCxn id="21" idx="2"/>
            <a:endCxn id="16" idx="0"/>
          </p:cNvCxnSpPr>
          <p:nvPr/>
        </p:nvCxnSpPr>
        <p:spPr>
          <a:xfrm rot="16200000" flipH="1">
            <a:off x="4562692" y="3288458"/>
            <a:ext cx="328791" cy="7263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1" idx="2"/>
            <a:endCxn id="20" idx="0"/>
          </p:cNvCxnSpPr>
          <p:nvPr/>
        </p:nvCxnSpPr>
        <p:spPr>
          <a:xfrm rot="16200000" flipH="1">
            <a:off x="4902862" y="2948289"/>
            <a:ext cx="350529" cy="1428422"/>
          </a:xfrm>
          <a:prstGeom prst="bentConnector3">
            <a:avLst>
              <a:gd name="adj1" fmla="val 4547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13 CuadroTexto"/>
          <p:cNvSpPr txBox="1"/>
          <p:nvPr/>
        </p:nvSpPr>
        <p:spPr>
          <a:xfrm>
            <a:off x="6021297" y="2045049"/>
            <a:ext cx="2864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Energy distributor</a:t>
            </a:r>
          </a:p>
        </p:txBody>
      </p:sp>
      <p:sp>
        <p:nvSpPr>
          <p:cNvPr id="78" name="13 CuadroTexto"/>
          <p:cNvSpPr txBox="1"/>
          <p:nvPr/>
        </p:nvSpPr>
        <p:spPr>
          <a:xfrm>
            <a:off x="6188381" y="2877896"/>
            <a:ext cx="28499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Final consumers</a:t>
            </a:r>
          </a:p>
        </p:txBody>
      </p:sp>
      <p:sp>
        <p:nvSpPr>
          <p:cNvPr id="79" name="13 CuadroTexto"/>
          <p:cNvSpPr txBox="1"/>
          <p:nvPr/>
        </p:nvSpPr>
        <p:spPr>
          <a:xfrm>
            <a:off x="6271859" y="3815144"/>
            <a:ext cx="268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Consumer profiles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4A27EC-D0F1-4194-B729-90B4C728ACDB}"/>
              </a:ext>
            </a:extLst>
          </p:cNvPr>
          <p:cNvSpPr/>
          <p:nvPr/>
        </p:nvSpPr>
        <p:spPr>
          <a:xfrm>
            <a:off x="2699792" y="3837764"/>
            <a:ext cx="1976418" cy="6338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CE9E07B-8329-4C25-A5E3-EA7533ABBF75}"/>
              </a:ext>
            </a:extLst>
          </p:cNvPr>
          <p:cNvSpPr/>
          <p:nvPr/>
        </p:nvSpPr>
        <p:spPr>
          <a:xfrm>
            <a:off x="4784226" y="3837764"/>
            <a:ext cx="1296143" cy="633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3" name="13 CuadroTexto">
            <a:extLst>
              <a:ext uri="{FF2B5EF4-FFF2-40B4-BE49-F238E27FC236}">
                <a16:creationId xmlns:a16="http://schemas.microsoft.com/office/drawing/2014/main" id="{AFEEE3E2-7B1E-4DA5-B600-830756818320}"/>
              </a:ext>
            </a:extLst>
          </p:cNvPr>
          <p:cNvSpPr txBox="1"/>
          <p:nvPr/>
        </p:nvSpPr>
        <p:spPr>
          <a:xfrm>
            <a:off x="661044" y="4768328"/>
            <a:ext cx="268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Residential sector</a:t>
            </a:r>
          </a:p>
        </p:txBody>
      </p:sp>
      <p:sp>
        <p:nvSpPr>
          <p:cNvPr id="24" name="13 CuadroTexto">
            <a:extLst>
              <a:ext uri="{FF2B5EF4-FFF2-40B4-BE49-F238E27FC236}">
                <a16:creationId xmlns:a16="http://schemas.microsoft.com/office/drawing/2014/main" id="{DE92C949-3FF1-40BF-A364-C501C58B50FF}"/>
              </a:ext>
            </a:extLst>
          </p:cNvPr>
          <p:cNvSpPr txBox="1"/>
          <p:nvPr/>
        </p:nvSpPr>
        <p:spPr>
          <a:xfrm>
            <a:off x="5799937" y="4731907"/>
            <a:ext cx="268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Industry sector</a:t>
            </a:r>
          </a:p>
        </p:txBody>
      </p: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2E28C948-6E88-42E3-85FE-D28747FD82EE}"/>
              </a:ext>
            </a:extLst>
          </p:cNvPr>
          <p:cNvCxnSpPr>
            <a:stCxn id="2" idx="2"/>
            <a:endCxn id="23" idx="3"/>
          </p:cNvCxnSpPr>
          <p:nvPr/>
        </p:nvCxnSpPr>
        <p:spPr>
          <a:xfrm rot="5400000">
            <a:off x="3259933" y="4555703"/>
            <a:ext cx="512201" cy="343936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2652BE44-4E54-495F-AD7A-DDE8C729C9C1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 rot="16200000" flipH="1">
            <a:off x="5378228" y="4525641"/>
            <a:ext cx="475779" cy="367639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1">
            <a:extLst>
              <a:ext uri="{FF2B5EF4-FFF2-40B4-BE49-F238E27FC236}">
                <a16:creationId xmlns:a16="http://schemas.microsoft.com/office/drawing/2014/main" id="{2C2CE089-88DC-42FF-A28C-A5FA7A88EC7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Example: Time-ahead Pricing of Energy Supply (Bachelor’s)</a:t>
            </a:r>
          </a:p>
        </p:txBody>
      </p:sp>
      <p:sp>
        <p:nvSpPr>
          <p:cNvPr id="28" name="Footer Placeholder 1">
            <a:extLst>
              <a:ext uri="{FF2B5EF4-FFF2-40B4-BE49-F238E27FC236}">
                <a16:creationId xmlns:a16="http://schemas.microsoft.com/office/drawing/2014/main" id="{83D5D984-C264-47C1-A0F8-E8783304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178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16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1444409" y="2924944"/>
                <a:ext cx="1878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O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r>
                        <a:rPr lang="es-CO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09" y="2924944"/>
                <a:ext cx="1878528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74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8F8610FE-9CA7-4FCE-A822-61ADAA5A08D8}"/>
                  </a:ext>
                </a:extLst>
              </p:cNvPr>
              <p:cNvSpPr/>
              <p:nvPr/>
            </p:nvSpPr>
            <p:spPr>
              <a:xfrm>
                <a:off x="1425809" y="3359615"/>
                <a:ext cx="5378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CO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8F8610FE-9CA7-4FCE-A822-61ADAA5A0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09" y="3359615"/>
                <a:ext cx="53784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6756DD33-54A7-4DC2-808F-C8AF71904F2F}"/>
                  </a:ext>
                </a:extLst>
              </p:cNvPr>
              <p:cNvSpPr/>
              <p:nvPr/>
            </p:nvSpPr>
            <p:spPr>
              <a:xfrm>
                <a:off x="5074511" y="3429000"/>
                <a:ext cx="60863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CO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6756DD33-54A7-4DC2-808F-C8AF71904F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11" y="3429000"/>
                <a:ext cx="608634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913A68E-6DF1-4452-911C-6AB1A30B84E4}"/>
                  </a:ext>
                </a:extLst>
              </p:cNvPr>
              <p:cNvSpPr/>
              <p:nvPr/>
            </p:nvSpPr>
            <p:spPr>
              <a:xfrm>
                <a:off x="5986568" y="4859894"/>
                <a:ext cx="2126030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913A68E-6DF1-4452-911C-6AB1A30B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568" y="4859894"/>
                <a:ext cx="2126030" cy="394852"/>
              </a:xfrm>
              <a:prstGeom prst="rect">
                <a:avLst/>
              </a:prstGeom>
              <a:blipFill>
                <a:blip r:embed="rId1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5552F457-490B-4FB1-B227-EF3AE351467E}"/>
                  </a:ext>
                </a:extLst>
              </p:cNvPr>
              <p:cNvSpPr/>
              <p:nvPr/>
            </p:nvSpPr>
            <p:spPr>
              <a:xfrm>
                <a:off x="7283665" y="6089553"/>
                <a:ext cx="2366353" cy="1692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sz="11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s-CO" sz="11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olfe</m:t>
                      </m:r>
                      <m:r>
                        <a:rPr lang="es-CO" sz="11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CO" sz="11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1960</m:t>
                      </m:r>
                      <m:r>
                        <a:rPr lang="es-CO" sz="11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1100" dirty="0">
                  <a:solidFill>
                    <a:srgbClr val="212121"/>
                  </a:solidFill>
                  <a:latin typeface="inherit"/>
                </a:endParaRPr>
              </a:p>
            </p:txBody>
          </p:sp>
        </mc:Choice>
        <mc:Fallback xmlns=""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5552F457-490B-4FB1-B227-EF3AE3514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665" y="6089553"/>
                <a:ext cx="2366353" cy="169277"/>
              </a:xfrm>
              <a:prstGeom prst="rect">
                <a:avLst/>
              </a:prstGeom>
              <a:blipFill>
                <a:blip r:embed="rId15"/>
                <a:stretch>
                  <a:fillRect b="-357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9E4EF30A-32AC-4BA9-BD08-567AC1479954}"/>
                  </a:ext>
                </a:extLst>
              </p:cNvPr>
              <p:cNvSpPr/>
              <p:nvPr/>
            </p:nvSpPr>
            <p:spPr>
              <a:xfrm>
                <a:off x="5852396" y="2176312"/>
                <a:ext cx="2366353" cy="2769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s-CO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ual</m:t>
                      </m:r>
                      <m:r>
                        <a:rPr lang="es-CO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CO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Wolfe</m:t>
                      </m:r>
                    </m:oMath>
                  </m:oMathPara>
                </a14:m>
                <a:endParaRPr lang="es-CO" dirty="0">
                  <a:solidFill>
                    <a:srgbClr val="212121"/>
                  </a:solidFill>
                  <a:latin typeface="inherit"/>
                </a:endParaRPr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9E4EF30A-32AC-4BA9-BD08-567AC1479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396" y="2176312"/>
                <a:ext cx="2366353" cy="276999"/>
              </a:xfrm>
              <a:prstGeom prst="rect">
                <a:avLst/>
              </a:prstGeom>
              <a:blipFill>
                <a:blip r:embed="rId16"/>
                <a:stretch>
                  <a:fillRect b="-888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0FB26DDB-40FC-40F5-AFB6-9E9F277C0CA1}"/>
                  </a:ext>
                </a:extLst>
              </p:cNvPr>
              <p:cNvSpPr/>
              <p:nvPr/>
            </p:nvSpPr>
            <p:spPr>
              <a:xfrm>
                <a:off x="5549087" y="3758526"/>
                <a:ext cx="2777107" cy="901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0FB26DDB-40FC-40F5-AFB6-9E9F277C0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87" y="3758526"/>
                <a:ext cx="2777107" cy="9019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F3EA344E-C4CC-4D86-80D3-E6163D745EC7}"/>
                  </a:ext>
                </a:extLst>
              </p:cNvPr>
              <p:cNvSpPr/>
              <p:nvPr/>
            </p:nvSpPr>
            <p:spPr>
              <a:xfrm>
                <a:off x="539995" y="1579260"/>
                <a:ext cx="14222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s-CO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F3EA344E-C4CC-4D86-80D3-E6163D745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1422249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EF5C74C1-0608-4060-9C77-E4239C2FAB63}"/>
                  </a:ext>
                </a:extLst>
              </p:cNvPr>
              <p:cNvSpPr/>
              <p:nvPr/>
            </p:nvSpPr>
            <p:spPr>
              <a:xfrm>
                <a:off x="58821" y="1983667"/>
                <a:ext cx="5378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CO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EF5C74C1-0608-4060-9C77-E4239C2FA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537840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771DE9EA-7786-43E4-949C-EE8385A5CA25}"/>
                  </a:ext>
                </a:extLst>
              </p:cNvPr>
              <p:cNvSpPr/>
              <p:nvPr/>
            </p:nvSpPr>
            <p:spPr>
              <a:xfrm>
                <a:off x="1155106" y="2453311"/>
                <a:ext cx="2628605" cy="397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CO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CO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771DE9EA-7786-43E4-949C-EE8385A5C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453311"/>
                <a:ext cx="2628605" cy="39792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35E96198-9C85-49BC-8245-DBFE3F902432}"/>
                  </a:ext>
                </a:extLst>
              </p:cNvPr>
              <p:cNvSpPr/>
              <p:nvPr/>
            </p:nvSpPr>
            <p:spPr>
              <a:xfrm>
                <a:off x="1959186" y="3709830"/>
                <a:ext cx="2717411" cy="428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35E96198-9C85-49BC-8245-DBFE3F902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186" y="3709830"/>
                <a:ext cx="2717411" cy="428900"/>
              </a:xfrm>
              <a:prstGeom prst="rect">
                <a:avLst/>
              </a:prstGeom>
              <a:blipFill>
                <a:blip r:embed="rId21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echa: a la izquierda y derecha 36">
            <a:extLst>
              <a:ext uri="{FF2B5EF4-FFF2-40B4-BE49-F238E27FC236}">
                <a16:creationId xmlns:a16="http://schemas.microsoft.com/office/drawing/2014/main" id="{92AD4A64-6142-4C40-B37E-AD4EB64A8DC5}"/>
              </a:ext>
            </a:extLst>
          </p:cNvPr>
          <p:cNvSpPr/>
          <p:nvPr/>
        </p:nvSpPr>
        <p:spPr>
          <a:xfrm>
            <a:off x="4572000" y="3831971"/>
            <a:ext cx="526348" cy="184617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F6B6B43F-BE5E-4A2E-AB4E-0D3E9E588350}"/>
                  </a:ext>
                </a:extLst>
              </p:cNvPr>
              <p:cNvSpPr/>
              <p:nvPr/>
            </p:nvSpPr>
            <p:spPr>
              <a:xfrm>
                <a:off x="5506019" y="2663458"/>
                <a:ext cx="2777107" cy="901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F6B6B43F-BE5E-4A2E-AB4E-0D3E9E588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019" y="2663458"/>
                <a:ext cx="2777107" cy="9019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ítulo 1">
            <a:extLst>
              <a:ext uri="{FF2B5EF4-FFF2-40B4-BE49-F238E27FC236}">
                <a16:creationId xmlns:a16="http://schemas.microsoft.com/office/drawing/2014/main" id="{007C2D2E-C7F3-4BE2-A9EF-B289B4AF2657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Example: Time-ahead Pricing of Energy Supply (Bachelor’s) Solution Approach</a:t>
            </a:r>
          </a:p>
        </p:txBody>
      </p: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52BC36FC-EC04-459F-BCDC-224F682D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22524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17</a:t>
            </a:fld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74" y="2029833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913A68E-6DF1-4452-911C-6AB1A30B84E4}"/>
                  </a:ext>
                </a:extLst>
              </p:cNvPr>
              <p:cNvSpPr/>
              <p:nvPr/>
            </p:nvSpPr>
            <p:spPr>
              <a:xfrm>
                <a:off x="5583117" y="4636848"/>
                <a:ext cx="2126030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913A68E-6DF1-4452-911C-6AB1A30B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117" y="4636848"/>
                <a:ext cx="2126030" cy="39485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0FB26DDB-40FC-40F5-AFB6-9E9F277C0CA1}"/>
                  </a:ext>
                </a:extLst>
              </p:cNvPr>
              <p:cNvSpPr/>
              <p:nvPr/>
            </p:nvSpPr>
            <p:spPr>
              <a:xfrm>
                <a:off x="5148064" y="3769682"/>
                <a:ext cx="2777107" cy="901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0FB26DDB-40FC-40F5-AFB6-9E9F277C0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769682"/>
                <a:ext cx="2777107" cy="901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35E96198-9C85-49BC-8245-DBFE3F902432}"/>
                  </a:ext>
                </a:extLst>
              </p:cNvPr>
              <p:cNvSpPr/>
              <p:nvPr/>
            </p:nvSpPr>
            <p:spPr>
              <a:xfrm>
                <a:off x="5244004" y="3140701"/>
                <a:ext cx="2717411" cy="428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35E96198-9C85-49BC-8245-DBFE3F902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04" y="3140701"/>
                <a:ext cx="2717411" cy="428900"/>
              </a:xfrm>
              <a:prstGeom prst="rect">
                <a:avLst/>
              </a:prstGeom>
              <a:blipFill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F3EA344E-C4CC-4D86-80D3-E6163D745EC7}"/>
                  </a:ext>
                </a:extLst>
              </p:cNvPr>
              <p:cNvSpPr/>
              <p:nvPr/>
            </p:nvSpPr>
            <p:spPr>
              <a:xfrm>
                <a:off x="539995" y="2029832"/>
                <a:ext cx="14222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s-CO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CO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F3EA344E-C4CC-4D86-80D3-E6163D745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2029832"/>
                <a:ext cx="142224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EF5C74C1-0608-4060-9C77-E4239C2FAB63}"/>
                  </a:ext>
                </a:extLst>
              </p:cNvPr>
              <p:cNvSpPr/>
              <p:nvPr/>
            </p:nvSpPr>
            <p:spPr>
              <a:xfrm>
                <a:off x="58821" y="2434239"/>
                <a:ext cx="5378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MX" sz="16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MX" sz="16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CO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EF5C74C1-0608-4060-9C77-E4239C2FA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2434239"/>
                <a:ext cx="53784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771DE9EA-7786-43E4-949C-EE8385A5CA25}"/>
                  </a:ext>
                </a:extLst>
              </p:cNvPr>
              <p:cNvSpPr/>
              <p:nvPr/>
            </p:nvSpPr>
            <p:spPr>
              <a:xfrm>
                <a:off x="1155106" y="2903883"/>
                <a:ext cx="2628605" cy="397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CO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CO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771DE9EA-7786-43E4-949C-EE8385A5C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903883"/>
                <a:ext cx="2628605" cy="397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ángulo 54">
            <a:extLst>
              <a:ext uri="{FF2B5EF4-FFF2-40B4-BE49-F238E27FC236}">
                <a16:creationId xmlns:a16="http://schemas.microsoft.com/office/drawing/2014/main" id="{C5E60DD9-66B7-4778-88CF-138FFA2C9E35}"/>
              </a:ext>
            </a:extLst>
          </p:cNvPr>
          <p:cNvSpPr/>
          <p:nvPr/>
        </p:nvSpPr>
        <p:spPr>
          <a:xfrm>
            <a:off x="4883964" y="3094926"/>
            <a:ext cx="3504460" cy="2965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58" name="Conector: angular 57">
            <a:extLst>
              <a:ext uri="{FF2B5EF4-FFF2-40B4-BE49-F238E27FC236}">
                <a16:creationId xmlns:a16="http://schemas.microsoft.com/office/drawing/2014/main" id="{57C6510D-64CC-4836-AC69-ADA8ABA1CDE9}"/>
              </a:ext>
            </a:extLst>
          </p:cNvPr>
          <p:cNvCxnSpPr>
            <a:cxnSpLocks/>
            <a:stCxn id="39" idx="3"/>
            <a:endCxn id="55" idx="3"/>
          </p:cNvCxnSpPr>
          <p:nvPr/>
        </p:nvCxnSpPr>
        <p:spPr>
          <a:xfrm>
            <a:off x="8045655" y="2407945"/>
            <a:ext cx="342769" cy="2169917"/>
          </a:xfrm>
          <a:prstGeom prst="bentConnector3">
            <a:avLst>
              <a:gd name="adj1" fmla="val 16669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01F2B3A4-E3D1-4667-9567-378E7F5C9501}"/>
              </a:ext>
            </a:extLst>
          </p:cNvPr>
          <p:cNvSpPr/>
          <p:nvPr/>
        </p:nvSpPr>
        <p:spPr>
          <a:xfrm>
            <a:off x="5201625" y="1801440"/>
            <a:ext cx="2801985" cy="1194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FB25D72-E7F0-4FAF-8718-2065CB0DDEFC}"/>
                  </a:ext>
                </a:extLst>
              </p:cNvPr>
              <p:cNvSpPr/>
              <p:nvPr/>
            </p:nvSpPr>
            <p:spPr>
              <a:xfrm>
                <a:off x="5220072" y="5065826"/>
                <a:ext cx="2838726" cy="901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FB25D72-E7F0-4FAF-8718-2065CB0DD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5065826"/>
                <a:ext cx="2838726" cy="901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6979EB23-E780-47F7-BDE8-B1D41E513E76}"/>
                  </a:ext>
                </a:extLst>
              </p:cNvPr>
              <p:cNvSpPr/>
              <p:nvPr/>
            </p:nvSpPr>
            <p:spPr>
              <a:xfrm>
                <a:off x="7283665" y="6248577"/>
                <a:ext cx="2366353" cy="1692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sz="11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s-CO" sz="11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olfe</m:t>
                      </m:r>
                      <m:r>
                        <a:rPr lang="es-CO" sz="11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CO" sz="11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1960</m:t>
                      </m:r>
                      <m:r>
                        <a:rPr lang="es-CO" sz="11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1100" dirty="0">
                  <a:solidFill>
                    <a:srgbClr val="212121"/>
                  </a:solidFill>
                  <a:latin typeface="inherit"/>
                </a:endParaRPr>
              </a:p>
            </p:txBody>
          </p:sp>
        </mc:Choice>
        <mc:Fallback xmlns=""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6979EB23-E780-47F7-BDE8-B1D41E513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665" y="6248577"/>
                <a:ext cx="2366353" cy="169277"/>
              </a:xfrm>
              <a:prstGeom prst="rect">
                <a:avLst/>
              </a:prstGeom>
              <a:blipFill>
                <a:blip r:embed="rId10"/>
                <a:stretch>
                  <a:fillRect b="-357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uadroTexto 38">
            <a:extLst>
              <a:ext uri="{FF2B5EF4-FFF2-40B4-BE49-F238E27FC236}">
                <a16:creationId xmlns:a16="http://schemas.microsoft.com/office/drawing/2014/main" id="{8DAFB2D2-BC58-4594-AA38-1B7282F5F41C}"/>
              </a:ext>
            </a:extLst>
          </p:cNvPr>
          <p:cNvSpPr txBox="1"/>
          <p:nvPr/>
        </p:nvSpPr>
        <p:spPr>
          <a:xfrm>
            <a:off x="5219240" y="1807780"/>
            <a:ext cx="2826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KKT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Primal </a:t>
            </a:r>
            <a:r>
              <a:rPr lang="es-CO" dirty="0" err="1"/>
              <a:t>feasibility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Dual </a:t>
            </a:r>
            <a:r>
              <a:rPr lang="es-CO" dirty="0" err="1"/>
              <a:t>feasibility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Complementry</a:t>
            </a:r>
            <a:r>
              <a:rPr lang="es-CO" dirty="0"/>
              <a:t> </a:t>
            </a:r>
            <a:r>
              <a:rPr lang="es-CO" dirty="0" err="1"/>
              <a:t>Slackness</a:t>
            </a:r>
            <a:endParaRPr lang="es-CO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74B0397-6819-4D88-B1C9-641B55E41762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Example: Time-ahead Pricing of Energy Supply (Bachelor’s) Solution Approach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C4B2999C-F86C-416D-872D-5628CA1C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31504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18</a:t>
            </a:fld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74" y="2029833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913A68E-6DF1-4452-911C-6AB1A30B84E4}"/>
                  </a:ext>
                </a:extLst>
              </p:cNvPr>
              <p:cNvSpPr/>
              <p:nvPr/>
            </p:nvSpPr>
            <p:spPr>
              <a:xfrm>
                <a:off x="5583117" y="4636848"/>
                <a:ext cx="2126030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913A68E-6DF1-4452-911C-6AB1A30B8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117" y="4636848"/>
                <a:ext cx="2126030" cy="39485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0FB26DDB-40FC-40F5-AFB6-9E9F277C0CA1}"/>
                  </a:ext>
                </a:extLst>
              </p:cNvPr>
              <p:cNvSpPr/>
              <p:nvPr/>
            </p:nvSpPr>
            <p:spPr>
              <a:xfrm>
                <a:off x="5148064" y="3769682"/>
                <a:ext cx="2777107" cy="901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0FB26DDB-40FC-40F5-AFB6-9E9F277C0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769682"/>
                <a:ext cx="2777107" cy="901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35E96198-9C85-49BC-8245-DBFE3F902432}"/>
                  </a:ext>
                </a:extLst>
              </p:cNvPr>
              <p:cNvSpPr/>
              <p:nvPr/>
            </p:nvSpPr>
            <p:spPr>
              <a:xfrm>
                <a:off x="5244004" y="3140701"/>
                <a:ext cx="2717411" cy="428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35E96198-9C85-49BC-8245-DBFE3F902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04" y="3140701"/>
                <a:ext cx="2717411" cy="428900"/>
              </a:xfrm>
              <a:prstGeom prst="rect">
                <a:avLst/>
              </a:prstGeom>
              <a:blipFill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F3EA344E-C4CC-4D86-80D3-E6163D745EC7}"/>
                  </a:ext>
                </a:extLst>
              </p:cNvPr>
              <p:cNvSpPr/>
              <p:nvPr/>
            </p:nvSpPr>
            <p:spPr>
              <a:xfrm>
                <a:off x="539995" y="2029832"/>
                <a:ext cx="14222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O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s-CO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CO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F3EA344E-C4CC-4D86-80D3-E6163D745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2029832"/>
                <a:ext cx="142224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EF5C74C1-0608-4060-9C77-E4239C2FAB63}"/>
                  </a:ext>
                </a:extLst>
              </p:cNvPr>
              <p:cNvSpPr/>
              <p:nvPr/>
            </p:nvSpPr>
            <p:spPr>
              <a:xfrm>
                <a:off x="58821" y="2434239"/>
                <a:ext cx="5378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MX" sz="16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MX" sz="16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CO" sz="1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EF5C74C1-0608-4060-9C77-E4239C2FA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2434239"/>
                <a:ext cx="53784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771DE9EA-7786-43E4-949C-EE8385A5CA25}"/>
                  </a:ext>
                </a:extLst>
              </p:cNvPr>
              <p:cNvSpPr/>
              <p:nvPr/>
            </p:nvSpPr>
            <p:spPr>
              <a:xfrm>
                <a:off x="1155106" y="2903883"/>
                <a:ext cx="2628605" cy="397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CO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CO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771DE9EA-7786-43E4-949C-EE8385A5C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903883"/>
                <a:ext cx="2628605" cy="397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ángulo 54">
            <a:extLst>
              <a:ext uri="{FF2B5EF4-FFF2-40B4-BE49-F238E27FC236}">
                <a16:creationId xmlns:a16="http://schemas.microsoft.com/office/drawing/2014/main" id="{C5E60DD9-66B7-4778-88CF-138FFA2C9E35}"/>
              </a:ext>
            </a:extLst>
          </p:cNvPr>
          <p:cNvSpPr/>
          <p:nvPr/>
        </p:nvSpPr>
        <p:spPr>
          <a:xfrm>
            <a:off x="4883964" y="3094926"/>
            <a:ext cx="3504460" cy="2965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58" name="Conector: angular 57">
            <a:extLst>
              <a:ext uri="{FF2B5EF4-FFF2-40B4-BE49-F238E27FC236}">
                <a16:creationId xmlns:a16="http://schemas.microsoft.com/office/drawing/2014/main" id="{57C6510D-64CC-4836-AC69-ADA8ABA1CDE9}"/>
              </a:ext>
            </a:extLst>
          </p:cNvPr>
          <p:cNvCxnSpPr>
            <a:cxnSpLocks/>
            <a:stCxn id="39" idx="3"/>
            <a:endCxn id="55" idx="3"/>
          </p:cNvCxnSpPr>
          <p:nvPr/>
        </p:nvCxnSpPr>
        <p:spPr>
          <a:xfrm>
            <a:off x="8045655" y="2407945"/>
            <a:ext cx="342769" cy="2169917"/>
          </a:xfrm>
          <a:prstGeom prst="bentConnector3">
            <a:avLst>
              <a:gd name="adj1" fmla="val 16669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01F2B3A4-E3D1-4667-9567-378E7F5C9501}"/>
              </a:ext>
            </a:extLst>
          </p:cNvPr>
          <p:cNvSpPr/>
          <p:nvPr/>
        </p:nvSpPr>
        <p:spPr>
          <a:xfrm>
            <a:off x="5201625" y="1801440"/>
            <a:ext cx="2801985" cy="1194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FB25D72-E7F0-4FAF-8718-2065CB0DDEFC}"/>
                  </a:ext>
                </a:extLst>
              </p:cNvPr>
              <p:cNvSpPr/>
              <p:nvPr/>
            </p:nvSpPr>
            <p:spPr>
              <a:xfrm>
                <a:off x="5220072" y="5065826"/>
                <a:ext cx="2838726" cy="901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CFB25D72-E7F0-4FAF-8718-2065CB0DD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5065826"/>
                <a:ext cx="2838726" cy="901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6979EB23-E780-47F7-BDE8-B1D41E513E76}"/>
                  </a:ext>
                </a:extLst>
              </p:cNvPr>
              <p:cNvSpPr/>
              <p:nvPr/>
            </p:nvSpPr>
            <p:spPr>
              <a:xfrm>
                <a:off x="7283665" y="6248577"/>
                <a:ext cx="2366353" cy="1692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sz="11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s-CO" sz="11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olfe</m:t>
                      </m:r>
                      <m:r>
                        <a:rPr lang="es-CO" sz="11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CO" sz="11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1960</m:t>
                      </m:r>
                      <m:r>
                        <a:rPr lang="es-CO" sz="11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1100" dirty="0">
                  <a:solidFill>
                    <a:srgbClr val="212121"/>
                  </a:solidFill>
                  <a:latin typeface="inherit"/>
                </a:endParaRPr>
              </a:p>
            </p:txBody>
          </p:sp>
        </mc:Choice>
        <mc:Fallback xmlns=""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6979EB23-E780-47F7-BDE8-B1D41E513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665" y="6248577"/>
                <a:ext cx="2366353" cy="169277"/>
              </a:xfrm>
              <a:prstGeom prst="rect">
                <a:avLst/>
              </a:prstGeom>
              <a:blipFill>
                <a:blip r:embed="rId10"/>
                <a:stretch>
                  <a:fillRect b="-357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uadroTexto 38">
            <a:extLst>
              <a:ext uri="{FF2B5EF4-FFF2-40B4-BE49-F238E27FC236}">
                <a16:creationId xmlns:a16="http://schemas.microsoft.com/office/drawing/2014/main" id="{8DAFB2D2-BC58-4594-AA38-1B7282F5F41C}"/>
              </a:ext>
            </a:extLst>
          </p:cNvPr>
          <p:cNvSpPr txBox="1"/>
          <p:nvPr/>
        </p:nvSpPr>
        <p:spPr>
          <a:xfrm>
            <a:off x="5219240" y="1807780"/>
            <a:ext cx="2826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KKT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Primal </a:t>
            </a:r>
            <a:r>
              <a:rPr lang="es-CO" dirty="0" err="1"/>
              <a:t>feasibility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Dual </a:t>
            </a:r>
            <a:r>
              <a:rPr lang="es-CO" dirty="0" err="1"/>
              <a:t>feasibility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Complementry</a:t>
            </a:r>
            <a:r>
              <a:rPr lang="es-CO" dirty="0"/>
              <a:t> </a:t>
            </a:r>
            <a:r>
              <a:rPr lang="es-CO" dirty="0" err="1"/>
              <a:t>Slackness</a:t>
            </a:r>
            <a:endParaRPr lang="es-CO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B74B0397-6819-4D88-B1C9-641B55E41762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Example: Time-ahead Pricing of Energy Supply (Bachelor’s) Solution Approach</a:t>
            </a:r>
          </a:p>
        </p:txBody>
      </p:sp>
      <p:sp>
        <p:nvSpPr>
          <p:cNvPr id="18" name="Footer Placeholder 1">
            <a:extLst>
              <a:ext uri="{FF2B5EF4-FFF2-40B4-BE49-F238E27FC236}">
                <a16:creationId xmlns:a16="http://schemas.microsoft.com/office/drawing/2014/main" id="{4CF47B78-8813-4D30-9BBA-D09BB3A0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10998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7 L -0.45035 0.0361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17" y="18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52188 0.0217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94" y="108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-0.50243 0.1666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22" y="83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50173 -0.0354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87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/>
      <p:bldP spid="36" grpId="0"/>
      <p:bldP spid="30" grpId="0"/>
      <p:bldP spid="32" grpId="0"/>
      <p:bldP spid="33" grpId="0"/>
      <p:bldP spid="55" grpId="0" animBg="1"/>
      <p:bldP spid="69" grpId="0" animBg="1"/>
      <p:bldP spid="13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19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/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MX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CO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MX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1499303" y="3412888"/>
                <a:ext cx="5694508" cy="406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𝐚𝐫𝐠𝐦𝐢</m:t>
                    </m:r>
                    <m:sSub>
                      <m:sSubPr>
                        <m:ctrlPr>
                          <a:rPr lang="es-C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sub>
                    </m:sSub>
                    <m:r>
                      <a:rPr lang="es-CO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s-MX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MX" b="1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r>
                      <a:rPr lang="es-MX" b="1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´ : 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´+</m:t>
                    </m:r>
                    <m:sSub>
                      <m:sSubPr>
                        <m:ctrlPr>
                          <a:rPr lang="es-MX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CO" dirty="0">
                    <a:solidFill>
                      <a:srgbClr val="00B050"/>
                    </a:solidFill>
                  </a:rPr>
                  <a:t>}</a:t>
                </a:r>
                <a:endParaRPr lang="es-CO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303" y="3412888"/>
                <a:ext cx="5694508" cy="406522"/>
              </a:xfrm>
              <a:prstGeom prst="rect">
                <a:avLst/>
              </a:prstGeom>
              <a:blipFill>
                <a:blip r:embed="rId6"/>
                <a:stretch>
                  <a:fillRect t="-7463" b="-1492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537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/>
              <p:nvPr/>
            </p:nvSpPr>
            <p:spPr>
              <a:xfrm>
                <a:off x="1598496" y="4471843"/>
                <a:ext cx="903645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s-CO" b="1" dirty="0">
                    <a:solidFill>
                      <a:srgbClr val="0070C0"/>
                    </a:solidFill>
                  </a:rPr>
                  <a:t>, </a:t>
                </a:r>
              </a:p>
            </p:txBody>
          </p:sp>
        </mc:Choice>
        <mc:Fallback xmlns="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96" y="4471843"/>
                <a:ext cx="903645" cy="395236"/>
              </a:xfrm>
              <a:prstGeom prst="rect">
                <a:avLst/>
              </a:prstGeom>
              <a:blipFill>
                <a:blip r:embed="rId8"/>
                <a:stretch>
                  <a:fillRect t="-9375" r="-5405" b="-1875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s-C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O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C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/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𝐋𝐞𝐚𝐝𝐞𝐫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/>
              <p:nvPr/>
            </p:nvSpPr>
            <p:spPr>
              <a:xfrm>
                <a:off x="7006823" y="3359615"/>
                <a:ext cx="10935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𝐅𝐨𝐥𝐥𝐨𝐰𝐞𝐫</m:t>
                      </m:r>
                    </m:oMath>
                  </m:oMathPara>
                </a14:m>
                <a:endParaRPr lang="es-CO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23" y="3359615"/>
                <a:ext cx="1093569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36E3C48F-431C-46D3-8315-220B3D32C641}"/>
              </a:ext>
            </a:extLst>
          </p:cNvPr>
          <p:cNvSpPr/>
          <p:nvPr/>
        </p:nvSpPr>
        <p:spPr>
          <a:xfrm>
            <a:off x="7422054" y="6093296"/>
            <a:ext cx="17219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Sinha, Malo, &amp; Deb (2017)</a:t>
            </a:r>
            <a:endParaRPr lang="es-CO" sz="11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8D60FE-363D-4103-886D-B0CFAECB285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/>
              <p:nvPr/>
            </p:nvSpPr>
            <p:spPr>
              <a:xfrm>
                <a:off x="1604575" y="5012925"/>
                <a:ext cx="871969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CO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75" y="5012925"/>
                <a:ext cx="871969" cy="395236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826" name="Picture 2">
            <a:extLst>
              <a:ext uri="{FF2B5EF4-FFF2-40B4-BE49-F238E27FC236}">
                <a16:creationId xmlns:a16="http://schemas.microsoft.com/office/drawing/2014/main" id="{A72F9D2C-5AE8-4CC1-B003-720C05F78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43" y="5554007"/>
            <a:ext cx="376171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A1E669F-F7F4-49AF-8CE7-28BA31EC9890}"/>
              </a:ext>
            </a:extLst>
          </p:cNvPr>
          <p:cNvSpPr/>
          <p:nvPr/>
        </p:nvSpPr>
        <p:spPr>
          <a:xfrm>
            <a:off x="1598496" y="4533015"/>
            <a:ext cx="757129" cy="8751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61C8C3D-6B5E-4AC9-980E-7E219882DFD6}"/>
              </a:ext>
            </a:extLst>
          </p:cNvPr>
          <p:cNvSpPr/>
          <p:nvPr/>
        </p:nvSpPr>
        <p:spPr>
          <a:xfrm>
            <a:off x="6204443" y="6093296"/>
            <a:ext cx="12442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Hoang et al.(1993)</a:t>
            </a:r>
            <a:endParaRPr lang="es-CO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A074DA9-95CA-452C-9122-74DCE6B8A55C}"/>
                  </a:ext>
                </a:extLst>
              </p:cNvPr>
              <p:cNvSpPr txBox="1"/>
              <p:nvPr/>
            </p:nvSpPr>
            <p:spPr>
              <a:xfrm>
                <a:off x="2348002" y="4446581"/>
                <a:ext cx="4744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O" b="1" dirty="0">
                    <a:solidFill>
                      <a:srgbClr val="0070C0"/>
                    </a:solidFill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A074DA9-95CA-452C-9122-74DCE6B8A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002" y="4446581"/>
                <a:ext cx="4744278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B756BF1-2DE3-4FF9-9F13-18CAAB9A4E56}"/>
                  </a:ext>
                </a:extLst>
              </p:cNvPr>
              <p:cNvSpPr txBox="1"/>
              <p:nvPr/>
            </p:nvSpPr>
            <p:spPr>
              <a:xfrm>
                <a:off x="2027041" y="4977970"/>
                <a:ext cx="14511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B756BF1-2DE3-4FF9-9F13-18CAAB9A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41" y="4977970"/>
                <a:ext cx="1451113" cy="369332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8E3C311E-0439-42E9-9DF4-1C179987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67310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" grpId="0"/>
      <p:bldP spid="7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8B41B3-E6CB-467B-8AAF-F87BC52A485F}"/>
              </a:ext>
            </a:extLst>
          </p:cNvPr>
          <p:cNvSpPr/>
          <p:nvPr/>
        </p:nvSpPr>
        <p:spPr>
          <a:xfrm>
            <a:off x="359024" y="1465265"/>
            <a:ext cx="8533456" cy="554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Motivation: Bilevel Optimization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Reinforcement Learning: Reinforcement Learning &amp; Q-learning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s-CO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20</a:t>
            </a:fld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2AE9F25-1009-425C-9497-689BB754599E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Example: PPPs in infrastructure projects (Master’s)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A9490DA-4584-442A-A84C-78912BCE71DA}"/>
              </a:ext>
            </a:extLst>
          </p:cNvPr>
          <p:cNvGrpSpPr/>
          <p:nvPr/>
        </p:nvGrpSpPr>
        <p:grpSpPr>
          <a:xfrm>
            <a:off x="588705" y="2037235"/>
            <a:ext cx="8181597" cy="4082601"/>
            <a:chOff x="521405" y="1916832"/>
            <a:chExt cx="8181597" cy="4082601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950DC2A5-98D2-4ADC-A203-0FC604DB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405" y="1916832"/>
              <a:ext cx="8181597" cy="3725684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73117C3-0FA8-4EB7-BB6A-24EB8F209F43}"/>
                </a:ext>
              </a:extLst>
            </p:cNvPr>
            <p:cNvSpPr/>
            <p:nvPr/>
          </p:nvSpPr>
          <p:spPr>
            <a:xfrm>
              <a:off x="3388576" y="1933814"/>
              <a:ext cx="2232248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472E974-AE5C-4B1F-9858-B11E14B85948}"/>
                </a:ext>
              </a:extLst>
            </p:cNvPr>
            <p:cNvSpPr/>
            <p:nvPr/>
          </p:nvSpPr>
          <p:spPr>
            <a:xfrm>
              <a:off x="5940152" y="4487265"/>
              <a:ext cx="2232248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A536653E-5DE7-47E5-BAC8-0087E7DC015A}"/>
              </a:ext>
            </a:extLst>
          </p:cNvPr>
          <p:cNvSpPr/>
          <p:nvPr/>
        </p:nvSpPr>
        <p:spPr>
          <a:xfrm>
            <a:off x="251520" y="5938098"/>
            <a:ext cx="263168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Pros: Technical expertise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AC93BFB-48A0-4C5A-8541-46377247A438}"/>
              </a:ext>
            </a:extLst>
          </p:cNvPr>
          <p:cNvSpPr/>
          <p:nvPr/>
        </p:nvSpPr>
        <p:spPr>
          <a:xfrm>
            <a:off x="5364088" y="5939988"/>
            <a:ext cx="369658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Cons: Principal-Agent (PA) Problem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8D78DF9-485A-458E-8133-319B22E2EE4E}"/>
              </a:ext>
            </a:extLst>
          </p:cNvPr>
          <p:cNvSpPr/>
          <p:nvPr/>
        </p:nvSpPr>
        <p:spPr>
          <a:xfrm>
            <a:off x="1560900" y="1852569"/>
            <a:ext cx="11560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Principal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585396-348D-414D-8D87-7C17CF722652}"/>
              </a:ext>
            </a:extLst>
          </p:cNvPr>
          <p:cNvSpPr/>
          <p:nvPr/>
        </p:nvSpPr>
        <p:spPr>
          <a:xfrm>
            <a:off x="6722505" y="1852569"/>
            <a:ext cx="8018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Agent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8D0E7A9-F628-4CCD-B68E-9B6F33FCF2C7}"/>
              </a:ext>
            </a:extLst>
          </p:cNvPr>
          <p:cNvGrpSpPr/>
          <p:nvPr/>
        </p:nvGrpSpPr>
        <p:grpSpPr>
          <a:xfrm>
            <a:off x="3223198" y="6381328"/>
            <a:ext cx="2769613" cy="261610"/>
            <a:chOff x="6264703" y="6094740"/>
            <a:chExt cx="2769613" cy="26161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BE391701-DDCB-4542-9936-1C1CF7153616}"/>
                </a:ext>
              </a:extLst>
            </p:cNvPr>
            <p:cNvSpPr/>
            <p:nvPr/>
          </p:nvSpPr>
          <p:spPr>
            <a:xfrm>
              <a:off x="7961586" y="6094740"/>
              <a:ext cx="10727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Liu et al. (2017)</a:t>
              </a:r>
              <a:endParaRPr lang="es-CO" sz="1100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5F59EFE-80D1-469B-9334-C62FCEB11437}"/>
                </a:ext>
              </a:extLst>
            </p:cNvPr>
            <p:cNvSpPr/>
            <p:nvPr/>
          </p:nvSpPr>
          <p:spPr>
            <a:xfrm>
              <a:off x="6264703" y="6094740"/>
              <a:ext cx="16578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Jensen &amp; </a:t>
              </a:r>
              <a:r>
                <a:rPr lang="es-CO" sz="11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Meckling</a:t>
              </a:r>
              <a:r>
                <a:rPr lang="es-CO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(1976)</a:t>
              </a:r>
              <a:endParaRPr lang="es-CO" sz="1100" dirty="0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929DD86-6447-412C-9585-0170A7924C4F}"/>
              </a:ext>
            </a:extLst>
          </p:cNvPr>
          <p:cNvSpPr/>
          <p:nvPr/>
        </p:nvSpPr>
        <p:spPr>
          <a:xfrm>
            <a:off x="2619350" y="1424023"/>
            <a:ext cx="39053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Public Private Partnerships (PPPs)</a:t>
            </a: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E490A8FA-231C-4515-BC39-5436039F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01946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21</a:t>
            </a:fld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494231" y="1732041"/>
            <a:ext cx="8155537" cy="4699035"/>
            <a:chOff x="325583" y="62345"/>
            <a:chExt cx="11637817" cy="6710928"/>
          </a:xfrm>
        </p:grpSpPr>
        <p:sp>
          <p:nvSpPr>
            <p:cNvPr id="7" name="Rectángulo redondeado 6"/>
            <p:cNvSpPr/>
            <p:nvPr/>
          </p:nvSpPr>
          <p:spPr>
            <a:xfrm>
              <a:off x="325583" y="62345"/>
              <a:ext cx="3866443" cy="669014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Maximize</a:t>
              </a:r>
              <a:endParaRPr lang="en-US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568036" y="1172668"/>
              <a:ext cx="3339261" cy="11914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Constraints describing performance over time based on deterioration models</a:t>
              </a:r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68037" y="2551847"/>
              <a:ext cx="3339261" cy="11914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Constraints describing service level as a function of performance</a:t>
              </a:r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568036" y="3934718"/>
              <a:ext cx="3339261" cy="11914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Constraints describing cash-flows as a function of service levels and performance</a:t>
              </a:r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549291" y="5317589"/>
              <a:ext cx="3339261" cy="11914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 Constraints describing possible regulatory, contractual, and organizational conditions</a:t>
              </a:r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1176495" y="300151"/>
              <a:ext cx="2122340" cy="4891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Maximize </a:t>
              </a:r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utility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1621455" y="785637"/>
              <a:ext cx="976549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Subject to</a:t>
              </a: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400" b="1" dirty="0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5075904" y="293313"/>
              <a:ext cx="6535729" cy="483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Utility for the principal   &amp;   Utility for the agent     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Conector recto de flecha 15"/>
            <p:cNvCxnSpPr>
              <a:stCxn id="13" idx="3"/>
              <a:endCxn id="15" idx="1"/>
            </p:cNvCxnSpPr>
            <p:nvPr/>
          </p:nvCxnSpPr>
          <p:spPr>
            <a:xfrm flipV="1">
              <a:off x="3298834" y="535066"/>
              <a:ext cx="1777070" cy="96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o 16"/>
            <p:cNvGrpSpPr/>
            <p:nvPr/>
          </p:nvGrpSpPr>
          <p:grpSpPr>
            <a:xfrm>
              <a:off x="4433263" y="969817"/>
              <a:ext cx="7530137" cy="5803456"/>
              <a:chOff x="4433263" y="969817"/>
              <a:chExt cx="7530137" cy="5803456"/>
            </a:xfrm>
          </p:grpSpPr>
          <p:grpSp>
            <p:nvGrpSpPr>
              <p:cNvPr id="18" name="Grupo 17"/>
              <p:cNvGrpSpPr/>
              <p:nvPr/>
            </p:nvGrpSpPr>
            <p:grpSpPr>
              <a:xfrm>
                <a:off x="4433263" y="969817"/>
                <a:ext cx="7530137" cy="5803456"/>
                <a:chOff x="4433263" y="969817"/>
                <a:chExt cx="7530137" cy="5803456"/>
              </a:xfrm>
            </p:grpSpPr>
            <p:sp>
              <p:nvSpPr>
                <p:cNvPr id="20" name="Rectángulo redondeado 19"/>
                <p:cNvSpPr/>
                <p:nvPr/>
              </p:nvSpPr>
              <p:spPr>
                <a:xfrm>
                  <a:off x="4433263" y="969817"/>
                  <a:ext cx="7530137" cy="5803456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Conector recto 20"/>
                <p:cNvCxnSpPr/>
                <p:nvPr/>
              </p:nvCxnSpPr>
              <p:spPr>
                <a:xfrm>
                  <a:off x="5202257" y="2301479"/>
                  <a:ext cx="6489975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recto 21"/>
                <p:cNvCxnSpPr/>
                <p:nvPr/>
              </p:nvCxnSpPr>
              <p:spPr>
                <a:xfrm>
                  <a:off x="5208745" y="1861863"/>
                  <a:ext cx="6489975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22"/>
                <p:cNvCxnSpPr/>
                <p:nvPr/>
              </p:nvCxnSpPr>
              <p:spPr>
                <a:xfrm flipV="1">
                  <a:off x="7364664" y="1145360"/>
                  <a:ext cx="0" cy="3899704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recto 23"/>
                <p:cNvCxnSpPr/>
                <p:nvPr/>
              </p:nvCxnSpPr>
              <p:spPr>
                <a:xfrm flipV="1">
                  <a:off x="8645770" y="1150685"/>
                  <a:ext cx="0" cy="387610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de flecha 24"/>
                <p:cNvCxnSpPr/>
                <p:nvPr/>
              </p:nvCxnSpPr>
              <p:spPr>
                <a:xfrm>
                  <a:off x="5195179" y="4041056"/>
                  <a:ext cx="649705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de flecha 25"/>
                <p:cNvCxnSpPr/>
                <p:nvPr/>
              </p:nvCxnSpPr>
              <p:spPr>
                <a:xfrm>
                  <a:off x="5195179" y="2582825"/>
                  <a:ext cx="649705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de flecha 26"/>
                <p:cNvCxnSpPr/>
                <p:nvPr/>
              </p:nvCxnSpPr>
              <p:spPr>
                <a:xfrm flipH="1" flipV="1">
                  <a:off x="5199190" y="2619325"/>
                  <a:ext cx="4011" cy="142173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ector recto de flecha 27"/>
                <p:cNvCxnSpPr/>
                <p:nvPr/>
              </p:nvCxnSpPr>
              <p:spPr>
                <a:xfrm flipH="1" flipV="1">
                  <a:off x="5204734" y="1170647"/>
                  <a:ext cx="4011" cy="142173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Forma libre 28"/>
                <p:cNvSpPr/>
                <p:nvPr/>
              </p:nvSpPr>
              <p:spPr>
                <a:xfrm>
                  <a:off x="5205052" y="1347743"/>
                  <a:ext cx="6477000" cy="1065134"/>
                </a:xfrm>
                <a:custGeom>
                  <a:avLst/>
                  <a:gdLst>
                    <a:gd name="connsiteX0" fmla="*/ 0 w 6477000"/>
                    <a:gd name="connsiteY0" fmla="*/ 38152 h 899838"/>
                    <a:gd name="connsiteX1" fmla="*/ 2878015 w 6477000"/>
                    <a:gd name="connsiteY1" fmla="*/ 899798 h 899838"/>
                    <a:gd name="connsiteX2" fmla="*/ 3698630 w 6477000"/>
                    <a:gd name="connsiteY2" fmla="*/ 8844 h 899838"/>
                    <a:gd name="connsiteX3" fmla="*/ 6477000 w 6477000"/>
                    <a:gd name="connsiteY3" fmla="*/ 419152 h 899838"/>
                    <a:gd name="connsiteX4" fmla="*/ 6477000 w 6477000"/>
                    <a:gd name="connsiteY4" fmla="*/ 419152 h 899838"/>
                    <a:gd name="connsiteX0" fmla="*/ 0 w 6477000"/>
                    <a:gd name="connsiteY0" fmla="*/ 43537 h 1057613"/>
                    <a:gd name="connsiteX1" fmla="*/ 2889738 w 6477000"/>
                    <a:gd name="connsiteY1" fmla="*/ 1057583 h 1057613"/>
                    <a:gd name="connsiteX2" fmla="*/ 3698630 w 6477000"/>
                    <a:gd name="connsiteY2" fmla="*/ 14229 h 1057613"/>
                    <a:gd name="connsiteX3" fmla="*/ 6477000 w 6477000"/>
                    <a:gd name="connsiteY3" fmla="*/ 424537 h 1057613"/>
                    <a:gd name="connsiteX4" fmla="*/ 6477000 w 6477000"/>
                    <a:gd name="connsiteY4" fmla="*/ 424537 h 1057613"/>
                    <a:gd name="connsiteX0" fmla="*/ 0 w 6477000"/>
                    <a:gd name="connsiteY0" fmla="*/ 51045 h 1065134"/>
                    <a:gd name="connsiteX1" fmla="*/ 2889738 w 6477000"/>
                    <a:gd name="connsiteY1" fmla="*/ 1065091 h 1065134"/>
                    <a:gd name="connsiteX2" fmla="*/ 3851030 w 6477000"/>
                    <a:gd name="connsiteY2" fmla="*/ 15876 h 1065134"/>
                    <a:gd name="connsiteX3" fmla="*/ 6477000 w 6477000"/>
                    <a:gd name="connsiteY3" fmla="*/ 432045 h 1065134"/>
                    <a:gd name="connsiteX4" fmla="*/ 6477000 w 6477000"/>
                    <a:gd name="connsiteY4" fmla="*/ 432045 h 1065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77000" h="1065134">
                      <a:moveTo>
                        <a:pt x="0" y="51045"/>
                      </a:moveTo>
                      <a:cubicBezTo>
                        <a:pt x="1130788" y="484310"/>
                        <a:pt x="2247900" y="1070953"/>
                        <a:pt x="2889738" y="1065091"/>
                      </a:cubicBezTo>
                      <a:cubicBezTo>
                        <a:pt x="3531576" y="1059230"/>
                        <a:pt x="3253153" y="121384"/>
                        <a:pt x="3851030" y="15876"/>
                      </a:cubicBezTo>
                      <a:cubicBezTo>
                        <a:pt x="4448907" y="-89632"/>
                        <a:pt x="6039338" y="362684"/>
                        <a:pt x="6477000" y="432045"/>
                      </a:cubicBezTo>
                      <a:lnTo>
                        <a:pt x="6477000" y="432045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Conector recto 29"/>
                <p:cNvCxnSpPr/>
                <p:nvPr/>
              </p:nvCxnSpPr>
              <p:spPr>
                <a:xfrm>
                  <a:off x="5202257" y="2891885"/>
                  <a:ext cx="1098895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recto 30"/>
                <p:cNvCxnSpPr/>
                <p:nvPr/>
              </p:nvCxnSpPr>
              <p:spPr>
                <a:xfrm>
                  <a:off x="6301152" y="3318466"/>
                  <a:ext cx="1055084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cto 31"/>
                <p:cNvCxnSpPr/>
                <p:nvPr/>
              </p:nvCxnSpPr>
              <p:spPr>
                <a:xfrm>
                  <a:off x="7373822" y="3781536"/>
                  <a:ext cx="1266086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/>
                <p:cNvCxnSpPr/>
                <p:nvPr/>
              </p:nvCxnSpPr>
              <p:spPr>
                <a:xfrm>
                  <a:off x="8639908" y="2886023"/>
                  <a:ext cx="3052324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cto 33"/>
                <p:cNvCxnSpPr/>
                <p:nvPr/>
              </p:nvCxnSpPr>
              <p:spPr>
                <a:xfrm flipV="1">
                  <a:off x="6301152" y="2886023"/>
                  <a:ext cx="0" cy="432443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34"/>
                <p:cNvCxnSpPr/>
                <p:nvPr/>
              </p:nvCxnSpPr>
              <p:spPr>
                <a:xfrm flipV="1">
                  <a:off x="7356236" y="3330190"/>
                  <a:ext cx="0" cy="432443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cto 35"/>
                <p:cNvCxnSpPr/>
                <p:nvPr/>
              </p:nvCxnSpPr>
              <p:spPr>
                <a:xfrm flipV="1">
                  <a:off x="8639908" y="2886023"/>
                  <a:ext cx="0" cy="894197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de flecha 36"/>
                <p:cNvCxnSpPr/>
                <p:nvPr/>
              </p:nvCxnSpPr>
              <p:spPr>
                <a:xfrm>
                  <a:off x="5205052" y="4049219"/>
                  <a:ext cx="0" cy="159433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de flecha 37"/>
                <p:cNvCxnSpPr/>
                <p:nvPr/>
              </p:nvCxnSpPr>
              <p:spPr>
                <a:xfrm>
                  <a:off x="8449414" y="5026785"/>
                  <a:ext cx="0" cy="61676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de flecha 38"/>
                <p:cNvCxnSpPr/>
                <p:nvPr/>
              </p:nvCxnSpPr>
              <p:spPr>
                <a:xfrm flipH="1" flipV="1">
                  <a:off x="5911501" y="4609303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cto de flecha 39"/>
                <p:cNvCxnSpPr/>
                <p:nvPr/>
              </p:nvCxnSpPr>
              <p:spPr>
                <a:xfrm flipH="1" flipV="1">
                  <a:off x="6646990" y="4609303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cto de flecha 40"/>
                <p:cNvCxnSpPr/>
                <p:nvPr/>
              </p:nvCxnSpPr>
              <p:spPr>
                <a:xfrm flipH="1" flipV="1">
                  <a:off x="7348909" y="4609303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cto de flecha 41"/>
                <p:cNvCxnSpPr/>
                <p:nvPr/>
              </p:nvCxnSpPr>
              <p:spPr>
                <a:xfrm flipH="1" flipV="1">
                  <a:off x="8077273" y="4609303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cto de flecha 42"/>
                <p:cNvCxnSpPr/>
                <p:nvPr/>
              </p:nvCxnSpPr>
              <p:spPr>
                <a:xfrm flipH="1" flipV="1">
                  <a:off x="8820922" y="4609303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de flecha 43"/>
                <p:cNvCxnSpPr/>
                <p:nvPr/>
              </p:nvCxnSpPr>
              <p:spPr>
                <a:xfrm flipH="1" flipV="1">
                  <a:off x="9556411" y="4609303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 recto de flecha 44"/>
                <p:cNvCxnSpPr/>
                <p:nvPr/>
              </p:nvCxnSpPr>
              <p:spPr>
                <a:xfrm flipH="1" flipV="1">
                  <a:off x="10258330" y="4609303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recto de flecha 45"/>
                <p:cNvCxnSpPr/>
                <p:nvPr/>
              </p:nvCxnSpPr>
              <p:spPr>
                <a:xfrm flipH="1" flipV="1">
                  <a:off x="10986694" y="4609303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5904174" y="4178711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 flipV="1">
                  <a:off x="6645159" y="4403665"/>
                  <a:ext cx="1832" cy="19908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 flipV="1">
                  <a:off x="9549084" y="4178711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ector recto de flecha 49"/>
                <p:cNvCxnSpPr/>
                <p:nvPr/>
              </p:nvCxnSpPr>
              <p:spPr>
                <a:xfrm flipH="1" flipV="1">
                  <a:off x="10251003" y="4178711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cto de flecha 50"/>
                <p:cNvCxnSpPr/>
                <p:nvPr/>
              </p:nvCxnSpPr>
              <p:spPr>
                <a:xfrm flipH="1" flipV="1">
                  <a:off x="10979367" y="4178711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ector recto de flecha 51"/>
                <p:cNvCxnSpPr/>
                <p:nvPr/>
              </p:nvCxnSpPr>
              <p:spPr>
                <a:xfrm>
                  <a:off x="8084600" y="5033340"/>
                  <a:ext cx="0" cy="402453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CuadroTexto 52"/>
                <p:cNvSpPr txBox="1"/>
                <p:nvPr/>
              </p:nvSpPr>
              <p:spPr>
                <a:xfrm rot="16200000">
                  <a:off x="4172726" y="1687938"/>
                  <a:ext cx="1481777" cy="395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Performance</a:t>
                  </a:r>
                </a:p>
              </p:txBody>
            </p:sp>
            <p:sp>
              <p:nvSpPr>
                <p:cNvPr id="54" name="CuadroTexto 53"/>
                <p:cNvSpPr txBox="1"/>
                <p:nvPr/>
              </p:nvSpPr>
              <p:spPr>
                <a:xfrm rot="16200000">
                  <a:off x="4116448" y="4626788"/>
                  <a:ext cx="1594331" cy="439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Cash-flow</a:t>
                  </a:r>
                </a:p>
              </p:txBody>
            </p:sp>
            <p:sp>
              <p:nvSpPr>
                <p:cNvPr id="55" name="CuadroTexto 54"/>
                <p:cNvSpPr txBox="1"/>
                <p:nvPr/>
              </p:nvSpPr>
              <p:spPr>
                <a:xfrm rot="16200000">
                  <a:off x="4190953" y="3144349"/>
                  <a:ext cx="1445322" cy="395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Service level</a:t>
                  </a:r>
                </a:p>
              </p:txBody>
            </p:sp>
            <p:cxnSp>
              <p:nvCxnSpPr>
                <p:cNvPr id="56" name="Conector recto de flecha 55"/>
                <p:cNvCxnSpPr/>
                <p:nvPr/>
              </p:nvCxnSpPr>
              <p:spPr>
                <a:xfrm flipH="1" flipV="1">
                  <a:off x="8816514" y="4178711"/>
                  <a:ext cx="7327" cy="424037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Elipse 56"/>
                <p:cNvSpPr/>
                <p:nvPr/>
              </p:nvSpPr>
              <p:spPr>
                <a:xfrm>
                  <a:off x="6232401" y="1802844"/>
                  <a:ext cx="129398" cy="9949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Elipse 57"/>
                <p:cNvSpPr/>
                <p:nvPr/>
              </p:nvSpPr>
              <p:spPr>
                <a:xfrm>
                  <a:off x="7299965" y="2222923"/>
                  <a:ext cx="129398" cy="9949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Elipse 58"/>
                <p:cNvSpPr/>
                <p:nvPr/>
              </p:nvSpPr>
              <p:spPr>
                <a:xfrm>
                  <a:off x="8573863" y="1802844"/>
                  <a:ext cx="129398" cy="9949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Conector recto de flecha 59"/>
                <p:cNvCxnSpPr/>
                <p:nvPr/>
              </p:nvCxnSpPr>
              <p:spPr>
                <a:xfrm flipH="1" flipV="1">
                  <a:off x="7348904" y="4408925"/>
                  <a:ext cx="1832" cy="19908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cto de flecha 60"/>
                <p:cNvCxnSpPr/>
                <p:nvPr/>
              </p:nvCxnSpPr>
              <p:spPr>
                <a:xfrm>
                  <a:off x="5201041" y="5033340"/>
                  <a:ext cx="6497053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6803" y="5928669"/>
                  <a:ext cx="685495" cy="685495"/>
                </a:xfrm>
                <a:prstGeom prst="rect">
                  <a:avLst/>
                </a:prstGeom>
              </p:spPr>
            </p:pic>
            <p:pic>
              <p:nvPicPr>
                <p:cNvPr id="63" name="Imagen 6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9136" y="5883711"/>
                  <a:ext cx="699536" cy="699536"/>
                </a:xfrm>
                <a:prstGeom prst="rect">
                  <a:avLst/>
                </a:prstGeom>
              </p:spPr>
            </p:pic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60429" y="5962817"/>
                  <a:ext cx="673772" cy="673772"/>
                </a:xfrm>
                <a:prstGeom prst="rect">
                  <a:avLst/>
                </a:prstGeom>
              </p:spPr>
            </p:pic>
          </p:grpSp>
          <p:sp>
            <p:nvSpPr>
              <p:cNvPr id="19" name="Rectángulo 18"/>
              <p:cNvSpPr/>
              <p:nvPr/>
            </p:nvSpPr>
            <p:spPr>
              <a:xfrm>
                <a:off x="11156596" y="5128746"/>
                <a:ext cx="595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endParaRPr lang="en-US" dirty="0"/>
              </a:p>
            </p:txBody>
          </p:sp>
        </p:grpSp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EE7AF8B6-44D4-4028-A32F-3BA1BF4ABC97}"/>
              </a:ext>
            </a:extLst>
          </p:cNvPr>
          <p:cNvSpPr/>
          <p:nvPr/>
        </p:nvSpPr>
        <p:spPr>
          <a:xfrm>
            <a:off x="6588224" y="6335742"/>
            <a:ext cx="13099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Gómez et al. (2020)</a:t>
            </a:r>
            <a:endParaRPr lang="es-CO" sz="1100" dirty="0"/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95A9F385-E2E8-44E4-8374-1119D6CDC44E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Example: PPPs in infrastructure projects (Master’s)</a:t>
            </a:r>
          </a:p>
        </p:txBody>
      </p:sp>
      <p:sp>
        <p:nvSpPr>
          <p:cNvPr id="67" name="Footer Placeholder 1">
            <a:extLst>
              <a:ext uri="{FF2B5EF4-FFF2-40B4-BE49-F238E27FC236}">
                <a16:creationId xmlns:a16="http://schemas.microsoft.com/office/drawing/2014/main" id="{7EE83364-0937-4BAE-9219-C101075E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45642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BDD1079-BB15-4209-B424-3A06039E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22</a:t>
            </a:fld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601313-ECE0-4249-853D-190EA8C6C534}"/>
              </a:ext>
            </a:extLst>
          </p:cNvPr>
          <p:cNvGrpSpPr/>
          <p:nvPr/>
        </p:nvGrpSpPr>
        <p:grpSpPr>
          <a:xfrm>
            <a:off x="346967" y="2167132"/>
            <a:ext cx="1879450" cy="2870890"/>
            <a:chOff x="346967" y="2167132"/>
            <a:chExt cx="1879450" cy="287089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81725A7-1D87-4DBA-B10A-840C60841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84" y="2167132"/>
              <a:ext cx="1754433" cy="287089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163CEE8-1B44-4376-94C7-AB7D7DD26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967" y="2541321"/>
              <a:ext cx="504056" cy="847731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153D7470-7E3C-40C7-A9EE-1E0C5C0B0711}"/>
              </a:ext>
            </a:extLst>
          </p:cNvPr>
          <p:cNvGrpSpPr/>
          <p:nvPr/>
        </p:nvGrpSpPr>
        <p:grpSpPr>
          <a:xfrm>
            <a:off x="632870" y="5578031"/>
            <a:ext cx="8240262" cy="669664"/>
            <a:chOff x="979240" y="6356350"/>
            <a:chExt cx="8240262" cy="669664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D1F07A7-B612-488C-A2EB-5A7FDD84D2EC}"/>
                </a:ext>
              </a:extLst>
            </p:cNvPr>
            <p:cNvGrpSpPr/>
            <p:nvPr/>
          </p:nvGrpSpPr>
          <p:grpSpPr>
            <a:xfrm>
              <a:off x="7755508" y="6379683"/>
              <a:ext cx="1463994" cy="646331"/>
              <a:chOff x="7620000" y="5644568"/>
              <a:chExt cx="1463994" cy="646331"/>
            </a:xfrm>
          </p:grpSpPr>
          <p:sp>
            <p:nvSpPr>
              <p:cNvPr id="12" name="Estrella: 5 puntas 11">
                <a:extLst>
                  <a:ext uri="{FF2B5EF4-FFF2-40B4-BE49-F238E27FC236}">
                    <a16:creationId xmlns:a16="http://schemas.microsoft.com/office/drawing/2014/main" id="{84E48558-86D5-4529-8930-66C6C2AE4758}"/>
                  </a:ext>
                </a:extLst>
              </p:cNvPr>
              <p:cNvSpPr/>
              <p:nvPr/>
            </p:nvSpPr>
            <p:spPr>
              <a:xfrm>
                <a:off x="7620000" y="5766412"/>
                <a:ext cx="361020" cy="365125"/>
              </a:xfrm>
              <a:prstGeom prst="star5">
                <a:avLst>
                  <a:gd name="adj" fmla="val 12806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7297C8E-3557-4D59-B53E-76097C893A7F}"/>
                  </a:ext>
                </a:extLst>
              </p:cNvPr>
              <p:cNvSpPr txBox="1"/>
              <p:nvPr/>
            </p:nvSpPr>
            <p:spPr>
              <a:xfrm>
                <a:off x="8003874" y="5644568"/>
                <a:ext cx="1080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 err="1"/>
                  <a:t>Optimal</a:t>
                </a:r>
                <a:r>
                  <a:rPr lang="es-CO" dirty="0"/>
                  <a:t> </a:t>
                </a:r>
                <a:r>
                  <a:rPr lang="es-CO" dirty="0" err="1"/>
                  <a:t>solution</a:t>
                </a:r>
                <a:endParaRPr lang="es-CO" dirty="0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877D492-B2F5-4F8A-915D-CEC9CEEBC5E7}"/>
                </a:ext>
              </a:extLst>
            </p:cNvPr>
            <p:cNvGrpSpPr/>
            <p:nvPr/>
          </p:nvGrpSpPr>
          <p:grpSpPr>
            <a:xfrm>
              <a:off x="5838816" y="6379683"/>
              <a:ext cx="1936835" cy="646331"/>
              <a:chOff x="4693658" y="5657811"/>
              <a:chExt cx="905750" cy="646331"/>
            </a:xfrm>
          </p:grpSpPr>
          <p:sp>
            <p:nvSpPr>
              <p:cNvPr id="2" name="Diagrama de flujo: proceso 1">
                <a:extLst>
                  <a:ext uri="{FF2B5EF4-FFF2-40B4-BE49-F238E27FC236}">
                    <a16:creationId xmlns:a16="http://schemas.microsoft.com/office/drawing/2014/main" id="{4AF5714D-DDA2-4A96-8D4C-566D1D8DA837}"/>
                  </a:ext>
                </a:extLst>
              </p:cNvPr>
              <p:cNvSpPr/>
              <p:nvPr/>
            </p:nvSpPr>
            <p:spPr>
              <a:xfrm>
                <a:off x="4693658" y="5859721"/>
                <a:ext cx="98196" cy="216024"/>
              </a:xfrm>
              <a:prstGeom prst="flowChartProcess">
                <a:avLst/>
              </a:prstGeom>
              <a:solidFill>
                <a:srgbClr val="00823B"/>
              </a:solidFill>
              <a:ln>
                <a:solidFill>
                  <a:srgbClr val="0082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26B47A76-5ED6-4FD7-AD74-7C55339BF3FC}"/>
                  </a:ext>
                </a:extLst>
              </p:cNvPr>
              <p:cNvSpPr txBox="1"/>
              <p:nvPr/>
            </p:nvSpPr>
            <p:spPr>
              <a:xfrm>
                <a:off x="4794162" y="5657811"/>
                <a:ext cx="8052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 err="1"/>
                  <a:t>Bi-level</a:t>
                </a:r>
                <a:r>
                  <a:rPr lang="es-CO" dirty="0"/>
                  <a:t> </a:t>
                </a:r>
                <a:r>
                  <a:rPr lang="es-CO" dirty="0" err="1"/>
                  <a:t>feasible</a:t>
                </a:r>
                <a:r>
                  <a:rPr lang="es-CO" dirty="0"/>
                  <a:t> </a:t>
                </a:r>
                <a:r>
                  <a:rPr lang="es-CO" dirty="0" err="1"/>
                  <a:t>Integer</a:t>
                </a:r>
                <a:r>
                  <a:rPr lang="es-CO" dirty="0"/>
                  <a:t> </a:t>
                </a:r>
                <a:r>
                  <a:rPr lang="es-CO" dirty="0" err="1"/>
                  <a:t>solution</a:t>
                </a:r>
                <a:endParaRPr lang="es-CO" dirty="0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E28178A2-8EF9-46A7-9BDF-78BED54A5048}"/>
                </a:ext>
              </a:extLst>
            </p:cNvPr>
            <p:cNvGrpSpPr/>
            <p:nvPr/>
          </p:nvGrpSpPr>
          <p:grpSpPr>
            <a:xfrm>
              <a:off x="3745096" y="6367718"/>
              <a:ext cx="2088785" cy="646331"/>
              <a:chOff x="3673015" y="5625808"/>
              <a:chExt cx="2088785" cy="646331"/>
            </a:xfrm>
          </p:grpSpPr>
          <p:sp>
            <p:nvSpPr>
              <p:cNvPr id="24" name="Diagrama de flujo: conector 23">
                <a:extLst>
                  <a:ext uri="{FF2B5EF4-FFF2-40B4-BE49-F238E27FC236}">
                    <a16:creationId xmlns:a16="http://schemas.microsoft.com/office/drawing/2014/main" id="{20E1CB6D-3E38-4CE7-B0A4-3BD97D873BC1}"/>
                  </a:ext>
                </a:extLst>
              </p:cNvPr>
              <p:cNvSpPr/>
              <p:nvPr/>
            </p:nvSpPr>
            <p:spPr>
              <a:xfrm>
                <a:off x="3673015" y="5819959"/>
                <a:ext cx="216024" cy="216024"/>
              </a:xfrm>
              <a:prstGeom prst="flowChartConnector">
                <a:avLst/>
              </a:prstGeom>
              <a:solidFill>
                <a:srgbClr val="00823B"/>
              </a:solidFill>
              <a:ln>
                <a:solidFill>
                  <a:srgbClr val="0082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9902E76-30D9-4929-BA2B-1950B1733DB6}"/>
                  </a:ext>
                </a:extLst>
              </p:cNvPr>
              <p:cNvSpPr txBox="1"/>
              <p:nvPr/>
            </p:nvSpPr>
            <p:spPr>
              <a:xfrm>
                <a:off x="3857891" y="5625808"/>
                <a:ext cx="19039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 err="1"/>
                  <a:t>Bi-level</a:t>
                </a:r>
                <a:r>
                  <a:rPr lang="es-CO" dirty="0"/>
                  <a:t> </a:t>
                </a:r>
                <a:r>
                  <a:rPr lang="es-CO" dirty="0" err="1"/>
                  <a:t>infeasible</a:t>
                </a:r>
                <a:r>
                  <a:rPr lang="es-CO" dirty="0"/>
                  <a:t> </a:t>
                </a:r>
                <a:r>
                  <a:rPr lang="es-CO" dirty="0" err="1"/>
                  <a:t>Integer</a:t>
                </a:r>
                <a:r>
                  <a:rPr lang="es-CO" dirty="0"/>
                  <a:t> </a:t>
                </a:r>
                <a:r>
                  <a:rPr lang="es-CO" dirty="0" err="1"/>
                  <a:t>solution</a:t>
                </a:r>
                <a:endParaRPr lang="es-CO" dirty="0"/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E2D4D0E9-72CF-49E0-AED8-63039A1534EF}"/>
                </a:ext>
              </a:extLst>
            </p:cNvPr>
            <p:cNvGrpSpPr/>
            <p:nvPr/>
          </p:nvGrpSpPr>
          <p:grpSpPr>
            <a:xfrm>
              <a:off x="2356763" y="6356350"/>
              <a:ext cx="1334331" cy="646331"/>
              <a:chOff x="2542569" y="5648335"/>
              <a:chExt cx="1334331" cy="646331"/>
            </a:xfrm>
          </p:grpSpPr>
          <p:sp>
            <p:nvSpPr>
              <p:cNvPr id="27" name="Diagrama de flujo: conector 26">
                <a:extLst>
                  <a:ext uri="{FF2B5EF4-FFF2-40B4-BE49-F238E27FC236}">
                    <a16:creationId xmlns:a16="http://schemas.microsoft.com/office/drawing/2014/main" id="{8E09EAE4-1FDC-49A1-8516-5FC555EEDEA6}"/>
                  </a:ext>
                </a:extLst>
              </p:cNvPr>
              <p:cNvSpPr/>
              <p:nvPr/>
            </p:nvSpPr>
            <p:spPr>
              <a:xfrm>
                <a:off x="2542569" y="5831327"/>
                <a:ext cx="216024" cy="216024"/>
              </a:xfrm>
              <a:prstGeom prst="flowChartConnector">
                <a:avLst/>
              </a:prstGeom>
              <a:solidFill>
                <a:srgbClr val="2FC1D5"/>
              </a:solidFill>
              <a:ln>
                <a:solidFill>
                  <a:srgbClr val="2FC1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D90580A6-154F-460F-AE94-615BB32EE445}"/>
                  </a:ext>
                </a:extLst>
              </p:cNvPr>
              <p:cNvSpPr txBox="1"/>
              <p:nvPr/>
            </p:nvSpPr>
            <p:spPr>
              <a:xfrm>
                <a:off x="2749965" y="5648335"/>
                <a:ext cx="1126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 err="1"/>
                  <a:t>Fractional</a:t>
                </a:r>
                <a:r>
                  <a:rPr lang="es-CO" dirty="0"/>
                  <a:t> </a:t>
                </a:r>
                <a:r>
                  <a:rPr lang="es-CO" dirty="0" err="1"/>
                  <a:t>solution</a:t>
                </a:r>
                <a:endParaRPr lang="es-CO" dirty="0"/>
              </a:p>
            </p:txBody>
          </p:sp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2BE0BEDA-2A0F-4B8E-9F80-2EF6D9962928}"/>
                </a:ext>
              </a:extLst>
            </p:cNvPr>
            <p:cNvGrpSpPr/>
            <p:nvPr/>
          </p:nvGrpSpPr>
          <p:grpSpPr>
            <a:xfrm>
              <a:off x="979240" y="6428285"/>
              <a:ext cx="1339003" cy="369332"/>
              <a:chOff x="359532" y="5697743"/>
              <a:chExt cx="1339003" cy="369332"/>
            </a:xfrm>
          </p:grpSpPr>
          <p:sp>
            <p:nvSpPr>
              <p:cNvPr id="30" name="Diagrama de flujo: conector 29">
                <a:extLst>
                  <a:ext uri="{FF2B5EF4-FFF2-40B4-BE49-F238E27FC236}">
                    <a16:creationId xmlns:a16="http://schemas.microsoft.com/office/drawing/2014/main" id="{46718506-297C-436E-9CE9-498F2B1A9A5C}"/>
                  </a:ext>
                </a:extLst>
              </p:cNvPr>
              <p:cNvSpPr/>
              <p:nvPr/>
            </p:nvSpPr>
            <p:spPr>
              <a:xfrm>
                <a:off x="359532" y="5808800"/>
                <a:ext cx="216024" cy="216024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3E19034-1014-4A67-B271-6195A59B25F4}"/>
                  </a:ext>
                </a:extLst>
              </p:cNvPr>
              <p:cNvSpPr txBox="1"/>
              <p:nvPr/>
            </p:nvSpPr>
            <p:spPr>
              <a:xfrm>
                <a:off x="559891" y="5697743"/>
                <a:ext cx="1138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 err="1"/>
                  <a:t>infeasible</a:t>
                </a:r>
                <a:endParaRPr lang="es-CO" dirty="0"/>
              </a:p>
            </p:txBody>
          </p:sp>
        </p:grp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CAE575C-A5E3-42AA-9228-2007872E27E9}"/>
              </a:ext>
            </a:extLst>
          </p:cNvPr>
          <p:cNvSpPr txBox="1"/>
          <p:nvPr/>
        </p:nvSpPr>
        <p:spPr>
          <a:xfrm>
            <a:off x="221126" y="1573091"/>
            <a:ext cx="8259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E.g., Toy example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B8979E-EC0D-4FED-A77F-84AEEDFC5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209" y="1732453"/>
            <a:ext cx="5416923" cy="3585414"/>
          </a:xfrm>
          <a:prstGeom prst="rect">
            <a:avLst/>
          </a:prstGeom>
        </p:spPr>
      </p:pic>
      <p:sp>
        <p:nvSpPr>
          <p:cNvPr id="33" name="Título 1">
            <a:extLst>
              <a:ext uri="{FF2B5EF4-FFF2-40B4-BE49-F238E27FC236}">
                <a16:creationId xmlns:a16="http://schemas.microsoft.com/office/drawing/2014/main" id="{D0AA474C-01FC-4548-9DBC-1CF8F28889BC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Example: PPPs in infrastructure projects B&amp;B (Master’s)</a:t>
            </a:r>
          </a:p>
        </p:txBody>
      </p:sp>
    </p:spTree>
    <p:extLst>
      <p:ext uri="{BB962C8B-B14F-4D97-AF65-F5344CB8AC3E}">
        <p14:creationId xmlns:p14="http://schemas.microsoft.com/office/powerpoint/2010/main" val="1451685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AA9C7A5A-A518-4C51-ABEE-E5015FD62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60" y="2348177"/>
            <a:ext cx="5544616" cy="334721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BDD1079-BB15-4209-B424-3A06039E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23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4AF894-C7BD-4C17-95B1-0E9D07F9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4" y="2274233"/>
            <a:ext cx="2565251" cy="31505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63CEE8-1B44-4376-94C7-AB7D7DD26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581269"/>
            <a:ext cx="504056" cy="84773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9F8C091-B0AC-4AA2-B7EC-402C9E2D6E19}"/>
              </a:ext>
            </a:extLst>
          </p:cNvPr>
          <p:cNvSpPr/>
          <p:nvPr/>
        </p:nvSpPr>
        <p:spPr>
          <a:xfrm>
            <a:off x="7882569" y="2127330"/>
            <a:ext cx="1197102" cy="3087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6CD120-7F0D-48E7-BF9C-EEEA2BE53946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Example: PPPs in infrastructure projects B&amp;C (Master’s)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7728EFD-6128-4A8E-B463-1415B1215AC4}"/>
              </a:ext>
            </a:extLst>
          </p:cNvPr>
          <p:cNvSpPr/>
          <p:nvPr/>
        </p:nvSpPr>
        <p:spPr>
          <a:xfrm>
            <a:off x="7501118" y="6237312"/>
            <a:ext cx="14077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Conforti</a:t>
            </a:r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 (2014)</a:t>
            </a:r>
            <a:endParaRPr lang="es-CO" sz="1100" dirty="0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9158EB52-104C-4A15-8BCE-28417108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947494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24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8B41B3-E6CB-467B-8AAF-F87BC52A485F}"/>
              </a:ext>
            </a:extLst>
          </p:cNvPr>
          <p:cNvSpPr/>
          <p:nvPr/>
        </p:nvSpPr>
        <p:spPr>
          <a:xfrm>
            <a:off x="359024" y="1465265"/>
            <a:ext cx="8533456" cy="554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Motivation: Bilevel Optimization</a:t>
            </a:r>
          </a:p>
          <a:p>
            <a:pPr>
              <a:lnSpc>
                <a:spcPct val="107000"/>
              </a:lnSpc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Reinforcement Learning: Q-learning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s-CO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9AEBCC-DEFF-4963-A340-FADAB37C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710177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25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Reinforcement Learning: Q-learning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Reinforcement learning – Part 1: Introduction to Q-learning - Novatec">
            <a:extLst>
              <a:ext uri="{FF2B5EF4-FFF2-40B4-BE49-F238E27FC236}">
                <a16:creationId xmlns:a16="http://schemas.microsoft.com/office/drawing/2014/main" id="{C139BE63-FD24-4F0C-815D-B92F9CDD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0" y="2080177"/>
            <a:ext cx="86487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F054CF-9A07-4EFF-A000-D68101CF61B0}"/>
              </a:ext>
            </a:extLst>
          </p:cNvPr>
          <p:cNvSpPr txBox="1"/>
          <p:nvPr/>
        </p:nvSpPr>
        <p:spPr>
          <a:xfrm>
            <a:off x="1102594" y="5413927"/>
            <a:ext cx="3890809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11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CO" dirty="0">
                <a:effectLst/>
              </a:rPr>
              <a:t>https://www.novatec-gmbh.de/en/blog/introduction-to-q-learning/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2D84185-C42C-455E-96EA-F0074A20A641}"/>
              </a:ext>
            </a:extLst>
          </p:cNvPr>
          <p:cNvSpPr/>
          <p:nvPr/>
        </p:nvSpPr>
        <p:spPr>
          <a:xfrm>
            <a:off x="3222338" y="5944924"/>
            <a:ext cx="56701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Markov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(MDP)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FEADDF4-125C-4988-A1AC-D386099A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014080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26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Reinforcement Learning: Q-learning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F054CF-9A07-4EFF-A000-D68101CF61B0}"/>
              </a:ext>
            </a:extLst>
          </p:cNvPr>
          <p:cNvSpPr txBox="1"/>
          <p:nvPr/>
        </p:nvSpPr>
        <p:spPr>
          <a:xfrm>
            <a:off x="1027204" y="5660670"/>
            <a:ext cx="482536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11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CO" dirty="0">
                <a:effectLst/>
              </a:rPr>
              <a:t>https://www.istockphoto.com/photo/clams-on-the-beach-gm479566204-68089953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7FEADDF4-125C-4988-A1AC-D386099A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pic>
        <p:nvPicPr>
          <p:cNvPr id="4" name="Picture 2" descr="Clams On The Beach Stock Photo - Download Image Now - iStock">
            <a:extLst>
              <a:ext uri="{FF2B5EF4-FFF2-40B4-BE49-F238E27FC236}">
                <a16:creationId xmlns:a16="http://schemas.microsoft.com/office/drawing/2014/main" id="{F88327BB-D674-4FA5-828E-EA2312B0D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4" y="1829401"/>
            <a:ext cx="6981371" cy="383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578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27</a:t>
            </a:fld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8B41B3-E6CB-467B-8AAF-F87BC52A485F}"/>
              </a:ext>
            </a:extLst>
          </p:cNvPr>
          <p:cNvSpPr/>
          <p:nvPr/>
        </p:nvSpPr>
        <p:spPr>
          <a:xfrm>
            <a:off x="305272" y="2636076"/>
            <a:ext cx="8533456" cy="2450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States: 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Position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beach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a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Actions: Move to another position on the beach.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Rewards: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Amount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clams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position (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sea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randomly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leaves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clams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around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locations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times)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endParaRPr lang="en-US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4992131-C21C-4703-BB69-C1CD4A77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131BE3-612B-46A2-8239-BD8283DC8BFB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Reinforcement Learning: Q-learning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2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28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Reinforcement Learning: Q-learning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713CE2D-19AA-428C-997E-FE00A727B2F0}"/>
              </a:ext>
            </a:extLst>
          </p:cNvPr>
          <p:cNvSpPr txBox="1"/>
          <p:nvPr/>
        </p:nvSpPr>
        <p:spPr>
          <a:xfrm>
            <a:off x="2016478" y="5369732"/>
            <a:ext cx="336181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11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CO" dirty="0">
                <a:effectLst/>
              </a:rPr>
              <a:t>https://www.baeldung.com/cs/epsilon-greedy-q-learning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F0632BE-9235-470B-8E14-CAF099BA3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9D21A6-B382-4DD9-8934-5171BD1AF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03" y="1605171"/>
            <a:ext cx="5246233" cy="364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90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29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Reinforcement Learning: Q-learning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7B99BD-5030-47CA-971B-2610B079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3329401"/>
            <a:ext cx="7334250" cy="12858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713CE2D-19AA-428C-997E-FE00A727B2F0}"/>
              </a:ext>
            </a:extLst>
          </p:cNvPr>
          <p:cNvSpPr txBox="1"/>
          <p:nvPr/>
        </p:nvSpPr>
        <p:spPr>
          <a:xfrm>
            <a:off x="613763" y="4832703"/>
            <a:ext cx="613822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11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CO" dirty="0">
                <a:effectLst/>
              </a:rPr>
              <a:t>https://wikimedia.org/api/rest_v1/media/math/render/svg/678cb558a9d59c33ef4810c9618baf34a9577686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F0632BE-9235-470B-8E14-CAF099BA3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14480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8B41B3-E6CB-467B-8AAF-F87BC52A485F}"/>
              </a:ext>
            </a:extLst>
          </p:cNvPr>
          <p:cNvSpPr/>
          <p:nvPr/>
        </p:nvSpPr>
        <p:spPr>
          <a:xfrm>
            <a:off x="359024" y="1465265"/>
            <a:ext cx="8533456" cy="554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Motivation: Bilevel Optimization</a:t>
            </a:r>
          </a:p>
          <a:p>
            <a:pPr>
              <a:lnSpc>
                <a:spcPct val="107000"/>
              </a:lnSpc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Reinforcement Learning: 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Reinforcement Learning &amp; </a:t>
            </a: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Q-learning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s-CO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53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30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Reinforcement Learning: Q-learning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Q-learning Algorithm">
            <a:extLst>
              <a:ext uri="{FF2B5EF4-FFF2-40B4-BE49-F238E27FC236}">
                <a16:creationId xmlns:a16="http://schemas.microsoft.com/office/drawing/2014/main" id="{3322F521-5C49-4F12-B71B-4567E7E85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6495"/>
            <a:ext cx="9144000" cy="379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D61A86D-89CA-4E15-BE8F-88268C656EF8}"/>
              </a:ext>
            </a:extLst>
          </p:cNvPr>
          <p:cNvSpPr/>
          <p:nvPr/>
        </p:nvSpPr>
        <p:spPr>
          <a:xfrm>
            <a:off x="7620000" y="6291590"/>
            <a:ext cx="1507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Sutton &amp; </a:t>
            </a:r>
            <a:r>
              <a:rPr lang="en-US" sz="1100" b="0" i="0" dirty="0" err="1">
                <a:effectLst/>
                <a:latin typeface="Arial" panose="020B0604020202020204" pitchFamily="34" charset="0"/>
              </a:rPr>
              <a:t>Barto</a:t>
            </a:r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(2018)</a:t>
            </a:r>
            <a:endParaRPr lang="es-CO" sz="1100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059B198-1581-4451-B55B-9084A642F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223620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31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Reinforcement Learning: Q-learning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D61A86D-89CA-4E15-BE8F-88268C656EF8}"/>
              </a:ext>
            </a:extLst>
          </p:cNvPr>
          <p:cNvSpPr/>
          <p:nvPr/>
        </p:nvSpPr>
        <p:spPr>
          <a:xfrm>
            <a:off x="119269" y="5997744"/>
            <a:ext cx="47083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https://blog.paperspace.com/creating-custom-environments-openai-gym/</a:t>
            </a:r>
            <a:endParaRPr lang="es-CO" sz="11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71887F-D3E4-4481-96D1-C224B648A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9115"/>
            <a:ext cx="9144000" cy="41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29502C9-260D-4AB1-9A70-70B431AE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34678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32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Reinforcement Learning: Q-learning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D61A86D-89CA-4E15-BE8F-88268C656EF8}"/>
              </a:ext>
            </a:extLst>
          </p:cNvPr>
          <p:cNvSpPr/>
          <p:nvPr/>
        </p:nvSpPr>
        <p:spPr>
          <a:xfrm>
            <a:off x="1472900" y="5975702"/>
            <a:ext cx="23182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effectLst/>
                <a:latin typeface="Arial" panose="020B0604020202020204" pitchFamily="34" charset="0"/>
              </a:rPr>
              <a:t>https://openai.com/blog/gym-retro/</a:t>
            </a:r>
            <a:endParaRPr lang="es-CO" sz="1100" dirty="0"/>
          </a:p>
        </p:txBody>
      </p:sp>
      <p:pic>
        <p:nvPicPr>
          <p:cNvPr id="6146" name="Picture 2" descr="Gym Retro">
            <a:extLst>
              <a:ext uri="{FF2B5EF4-FFF2-40B4-BE49-F238E27FC236}">
                <a16:creationId xmlns:a16="http://schemas.microsoft.com/office/drawing/2014/main" id="{8BDB8049-4205-4F74-8FAA-5D5D37D70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00" y="1710866"/>
            <a:ext cx="6198200" cy="413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36534C4-D9AD-4C87-9F06-F0F20AD6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818838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33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8B41B3-E6CB-467B-8AAF-F87BC52A485F}"/>
              </a:ext>
            </a:extLst>
          </p:cNvPr>
          <p:cNvSpPr/>
          <p:nvPr/>
        </p:nvSpPr>
        <p:spPr>
          <a:xfrm>
            <a:off x="359024" y="1465265"/>
            <a:ext cx="8533456" cy="554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Motivation: Bilevel Optimization</a:t>
            </a:r>
          </a:p>
          <a:p>
            <a:pPr>
              <a:lnSpc>
                <a:spcPct val="107000"/>
              </a:lnSpc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Reinforcement Learning: Q-learning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s-CO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A282F15-0C2A-41A8-8539-90D6F7A7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238758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34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/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MX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CO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MX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1499303" y="3412888"/>
                <a:ext cx="5519331" cy="406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𝐚𝐫𝐠𝐦𝐢𝐧</m:t>
                    </m:r>
                    <m:r>
                      <a:rPr lang="es-CO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s-MX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MX" b="1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r>
                      <a:rPr lang="es-MX" b="1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´ : 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´+</m:t>
                    </m:r>
                    <m:sSub>
                      <m:sSubPr>
                        <m:ctrlPr>
                          <a:rPr lang="es-MX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CO" dirty="0">
                    <a:solidFill>
                      <a:srgbClr val="00B050"/>
                    </a:solidFill>
                  </a:rPr>
                  <a:t>}</a:t>
                </a:r>
                <a:endParaRPr lang="es-CO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303" y="3412888"/>
                <a:ext cx="5519331" cy="406522"/>
              </a:xfrm>
              <a:prstGeom prst="rect">
                <a:avLst/>
              </a:prstGeom>
              <a:blipFill>
                <a:blip r:embed="rId6"/>
                <a:stretch>
                  <a:fillRect t="-5970" b="-164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537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/>
              <p:nvPr/>
            </p:nvSpPr>
            <p:spPr>
              <a:xfrm>
                <a:off x="1598496" y="4471843"/>
                <a:ext cx="1593770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s-CO" b="1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O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96" y="4471843"/>
                <a:ext cx="1593770" cy="395236"/>
              </a:xfrm>
              <a:prstGeom prst="rect">
                <a:avLst/>
              </a:prstGeom>
              <a:blipFill>
                <a:blip r:embed="rId9"/>
                <a:stretch>
                  <a:fillRect t="-7813" r="-1908" b="-203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s-C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O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C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/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𝐋𝐞𝐚𝐝𝐞𝐫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/>
              <p:nvPr/>
            </p:nvSpPr>
            <p:spPr>
              <a:xfrm>
                <a:off x="7006823" y="3359615"/>
                <a:ext cx="10935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𝐅𝐨𝐥𝐥𝐨𝐰𝐞𝐫</m:t>
                      </m:r>
                    </m:oMath>
                  </m:oMathPara>
                </a14:m>
                <a:endParaRPr lang="es-CO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23" y="3359615"/>
                <a:ext cx="1093569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36E3C48F-431C-46D3-8315-220B3D32C641}"/>
              </a:ext>
            </a:extLst>
          </p:cNvPr>
          <p:cNvSpPr/>
          <p:nvPr/>
        </p:nvSpPr>
        <p:spPr>
          <a:xfrm>
            <a:off x="7422054" y="6093296"/>
            <a:ext cx="17219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Sinha, Malo, &amp; Deb (2017)</a:t>
            </a:r>
            <a:endParaRPr lang="es-CO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/>
              <p:nvPr/>
            </p:nvSpPr>
            <p:spPr>
              <a:xfrm>
                <a:off x="1604575" y="5012925"/>
                <a:ext cx="1527213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75" y="5012925"/>
                <a:ext cx="1527213" cy="395236"/>
              </a:xfrm>
              <a:prstGeom prst="rect">
                <a:avLst/>
              </a:prstGeom>
              <a:blipFill>
                <a:blip r:embed="rId1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826" name="Picture 2">
            <a:extLst>
              <a:ext uri="{FF2B5EF4-FFF2-40B4-BE49-F238E27FC236}">
                <a16:creationId xmlns:a16="http://schemas.microsoft.com/office/drawing/2014/main" id="{A72F9D2C-5AE8-4CC1-B003-720C05F78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43" y="5554007"/>
            <a:ext cx="376171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A1E669F-F7F4-49AF-8CE7-28BA31EC9890}"/>
              </a:ext>
            </a:extLst>
          </p:cNvPr>
          <p:cNvSpPr/>
          <p:nvPr/>
        </p:nvSpPr>
        <p:spPr>
          <a:xfrm>
            <a:off x="1598496" y="4533015"/>
            <a:ext cx="796391" cy="87514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61C8C3D-6B5E-4AC9-980E-7E219882DFD6}"/>
              </a:ext>
            </a:extLst>
          </p:cNvPr>
          <p:cNvSpPr/>
          <p:nvPr/>
        </p:nvSpPr>
        <p:spPr>
          <a:xfrm>
            <a:off x="6204443" y="6093296"/>
            <a:ext cx="12442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Hoang et al.(1993)</a:t>
            </a:r>
            <a:endParaRPr lang="es-CO" sz="11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9447AFE-7C26-4A12-8962-02EDD0F55295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D9A42573-D724-4BC5-93C9-8D28CD38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717768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35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/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MX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1835696" y="3069100"/>
                <a:ext cx="1516056" cy="406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MX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bSup>
                      <m:r>
                        <a:rPr lang="es-MX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069100"/>
                <a:ext cx="1516056" cy="406073"/>
              </a:xfrm>
              <a:prstGeom prst="rect">
                <a:avLst/>
              </a:prstGeom>
              <a:blipFill>
                <a:blip r:embed="rId6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774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/>
              <p:nvPr/>
            </p:nvSpPr>
            <p:spPr>
              <a:xfrm>
                <a:off x="1675411" y="3696676"/>
                <a:ext cx="4896277" cy="406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s-CO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s-C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sSup>
                      <m:sSup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s-CO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11" y="3696676"/>
                <a:ext cx="4896277" cy="406522"/>
              </a:xfrm>
              <a:prstGeom prst="rect">
                <a:avLst/>
              </a:prstGeom>
              <a:blipFill>
                <a:blip r:embed="rId8"/>
                <a:stretch>
                  <a:fillRect l="-374" t="-4478" b="-164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/>
              <p:nvPr/>
            </p:nvSpPr>
            <p:spPr>
              <a:xfrm>
                <a:off x="1598496" y="4471843"/>
                <a:ext cx="1593770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s-CO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O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96" y="4471843"/>
                <a:ext cx="1593770" cy="395236"/>
              </a:xfrm>
              <a:prstGeom prst="rect">
                <a:avLst/>
              </a:prstGeom>
              <a:blipFill>
                <a:blip r:embed="rId9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36E3C48F-431C-46D3-8315-220B3D32C641}"/>
              </a:ext>
            </a:extLst>
          </p:cNvPr>
          <p:cNvSpPr/>
          <p:nvPr/>
        </p:nvSpPr>
        <p:spPr>
          <a:xfrm>
            <a:off x="7961586" y="6094740"/>
            <a:ext cx="10390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Outrara</a:t>
            </a:r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(1990)</a:t>
            </a:r>
            <a:endParaRPr lang="es-CO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/>
              <p:nvPr/>
            </p:nvSpPr>
            <p:spPr>
              <a:xfrm>
                <a:off x="1604575" y="5012925"/>
                <a:ext cx="1524007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75" y="5012925"/>
                <a:ext cx="1524007" cy="395236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23C16BE8-3B0D-4836-B0A4-71E4B2F11221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2B99FF3-6E4F-4818-92F6-C20DB7495B66}"/>
              </a:ext>
            </a:extLst>
          </p:cNvPr>
          <p:cNvSpPr/>
          <p:nvPr/>
        </p:nvSpPr>
        <p:spPr>
          <a:xfrm>
            <a:off x="4455963" y="1489076"/>
            <a:ext cx="46292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formulation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86E1382F-9F91-41AC-A1CD-04A78AB3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985465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36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/>
              <p:nvPr/>
            </p:nvSpPr>
            <p:spPr>
              <a:xfrm>
                <a:off x="1292525" y="2347676"/>
                <a:ext cx="1827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MX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25" y="2347676"/>
                <a:ext cx="182780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1835696" y="3212976"/>
                <a:ext cx="1516056" cy="406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MX" b="1" i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bSup>
                      <m:r>
                        <a:rPr lang="es-MX" b="1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O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s-CO" b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b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212976"/>
                <a:ext cx="1516056" cy="406073"/>
              </a:xfrm>
              <a:prstGeom prst="rect">
                <a:avLst/>
              </a:prstGeom>
              <a:blipFill>
                <a:blip r:embed="rId6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774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/>
              <p:nvPr/>
            </p:nvSpPr>
            <p:spPr>
              <a:xfrm>
                <a:off x="1675411" y="3696676"/>
                <a:ext cx="4896277" cy="406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b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s-CO" b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s-CO" b="1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s-CO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s-CO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CO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sSup>
                      <m:sSup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CO" dirty="0">
                    <a:solidFill>
                      <a:schemeClr val="bg1">
                        <a:lumMod val="75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11" y="3696676"/>
                <a:ext cx="4896277" cy="406522"/>
              </a:xfrm>
              <a:prstGeom prst="rect">
                <a:avLst/>
              </a:prstGeom>
              <a:blipFill>
                <a:blip r:embed="rId8"/>
                <a:stretch>
                  <a:fillRect l="-374" t="-4478" b="-164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/>
              <p:nvPr/>
            </p:nvSpPr>
            <p:spPr>
              <a:xfrm>
                <a:off x="1598496" y="4471843"/>
                <a:ext cx="1593770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s-CO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O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96" y="4471843"/>
                <a:ext cx="1593770" cy="395236"/>
              </a:xfrm>
              <a:prstGeom prst="rect">
                <a:avLst/>
              </a:prstGeom>
              <a:blipFill>
                <a:blip r:embed="rId9"/>
                <a:stretch>
                  <a:fillRect t="-7813" r="-1908" b="-203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36E3C48F-431C-46D3-8315-220B3D32C641}"/>
              </a:ext>
            </a:extLst>
          </p:cNvPr>
          <p:cNvSpPr/>
          <p:nvPr/>
        </p:nvSpPr>
        <p:spPr>
          <a:xfrm>
            <a:off x="7961586" y="6094740"/>
            <a:ext cx="10390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Outrara</a:t>
            </a:r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(1990)</a:t>
            </a:r>
            <a:endParaRPr lang="es-CO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/>
              <p:nvPr/>
            </p:nvSpPr>
            <p:spPr>
              <a:xfrm>
                <a:off x="1604575" y="5012925"/>
                <a:ext cx="1524007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75" y="5012925"/>
                <a:ext cx="1524007" cy="395236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938C969-9A48-4E98-82FC-C041A37D289F}"/>
                  </a:ext>
                </a:extLst>
              </p:cNvPr>
              <p:cNvSpPr txBox="1"/>
              <p:nvPr/>
            </p:nvSpPr>
            <p:spPr>
              <a:xfrm>
                <a:off x="5652120" y="2213357"/>
                <a:ext cx="2664296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MX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bSup>
                      <m:sSup>
                        <m:sSup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938C969-9A48-4E98-82FC-C041A37D2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213357"/>
                <a:ext cx="2664296" cy="406073"/>
              </a:xfrm>
              <a:prstGeom prst="rect">
                <a:avLst/>
              </a:prstGeom>
              <a:blipFill>
                <a:blip r:embed="rId13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ángulo 15">
            <a:extLst>
              <a:ext uri="{FF2B5EF4-FFF2-40B4-BE49-F238E27FC236}">
                <a16:creationId xmlns:a16="http://schemas.microsoft.com/office/drawing/2014/main" id="{B8B73AB1-BB33-4C79-B1B7-67BCA3EFAF2A}"/>
              </a:ext>
            </a:extLst>
          </p:cNvPr>
          <p:cNvSpPr/>
          <p:nvPr/>
        </p:nvSpPr>
        <p:spPr>
          <a:xfrm>
            <a:off x="6161089" y="2213358"/>
            <a:ext cx="1579264" cy="4243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B3357CF-F712-49F6-A0ED-2941D7C26345}"/>
              </a:ext>
            </a:extLst>
          </p:cNvPr>
          <p:cNvSpPr/>
          <p:nvPr/>
        </p:nvSpPr>
        <p:spPr>
          <a:xfrm>
            <a:off x="1549318" y="4487221"/>
            <a:ext cx="1524007" cy="9209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C7FB405-BF0E-47DA-954D-39B5203D618F}"/>
              </a:ext>
            </a:extLst>
          </p:cNvPr>
          <p:cNvSpPr/>
          <p:nvPr/>
        </p:nvSpPr>
        <p:spPr>
          <a:xfrm>
            <a:off x="5099861" y="4669461"/>
            <a:ext cx="37017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Bi-level</a:t>
            </a:r>
            <a:r>
              <a:rPr lang="es-E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36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feasibility</a:t>
            </a:r>
            <a:endParaRPr lang="es-ES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EFD0607F-6A20-4AF0-9239-3CD2A75F51C9}"/>
                  </a:ext>
                </a:extLst>
              </p:cNvPr>
              <p:cNvSpPr/>
              <p:nvPr/>
            </p:nvSpPr>
            <p:spPr>
              <a:xfrm>
                <a:off x="1313816" y="2725860"/>
                <a:ext cx="1837426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s-CO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sub>
                          </m:s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EFD0607F-6A20-4AF0-9239-3CD2A75F5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16" y="2725860"/>
                <a:ext cx="1837426" cy="394788"/>
              </a:xfrm>
              <a:prstGeom prst="rect">
                <a:avLst/>
              </a:prstGeom>
              <a:blipFill>
                <a:blip r:embed="rId1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151713B-1962-4CC7-99E8-65E12EFA897E}"/>
              </a:ext>
            </a:extLst>
          </p:cNvPr>
          <p:cNvCxnSpPr>
            <a:cxnSpLocks/>
          </p:cNvCxnSpPr>
          <p:nvPr/>
        </p:nvCxnSpPr>
        <p:spPr>
          <a:xfrm flipV="1">
            <a:off x="7174124" y="2619430"/>
            <a:ext cx="0" cy="501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8F9CE4-AAB4-4459-BC83-6CE02926FD9F}"/>
              </a:ext>
            </a:extLst>
          </p:cNvPr>
          <p:cNvSpPr txBox="1"/>
          <p:nvPr/>
        </p:nvSpPr>
        <p:spPr>
          <a:xfrm>
            <a:off x="6169227" y="3099593"/>
            <a:ext cx="25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Best</a:t>
            </a:r>
            <a:r>
              <a:rPr lang="es-CO" dirty="0"/>
              <a:t> </a:t>
            </a:r>
            <a:r>
              <a:rPr lang="es-CO" dirty="0" err="1"/>
              <a:t>follower’s</a:t>
            </a:r>
            <a:r>
              <a:rPr lang="es-CO" dirty="0"/>
              <a:t> response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A67EB11D-F121-4CC9-8199-B90E9A7721D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E6594B6-4E74-4EF2-9B4C-0B3D02641D58}"/>
              </a:ext>
            </a:extLst>
          </p:cNvPr>
          <p:cNvSpPr/>
          <p:nvPr/>
        </p:nvSpPr>
        <p:spPr>
          <a:xfrm>
            <a:off x="4842802" y="1489076"/>
            <a:ext cx="38555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Point </a:t>
            </a:r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Relaxation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5A16FC7D-E3AC-48F6-840F-72AF2A5A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405077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  <p:bldP spid="20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37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/>
              <p:nvPr/>
            </p:nvSpPr>
            <p:spPr>
              <a:xfrm>
                <a:off x="1292525" y="2347676"/>
                <a:ext cx="1827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MX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25" y="2347676"/>
                <a:ext cx="182780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1835696" y="3212976"/>
                <a:ext cx="1516056" cy="406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MX" b="1" i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bSup>
                      <m:r>
                        <a:rPr lang="es-MX" b="1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O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s-CO" b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b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212976"/>
                <a:ext cx="1516056" cy="406073"/>
              </a:xfrm>
              <a:prstGeom prst="rect">
                <a:avLst/>
              </a:prstGeom>
              <a:blipFill>
                <a:blip r:embed="rId6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774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/>
              <p:nvPr/>
            </p:nvSpPr>
            <p:spPr>
              <a:xfrm>
                <a:off x="1675411" y="3696676"/>
                <a:ext cx="4896277" cy="406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b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s-CO" b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s-CO" b="1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s-CO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s-CO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CO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sSup>
                      <m:sSup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CO" dirty="0">
                    <a:solidFill>
                      <a:schemeClr val="bg1">
                        <a:lumMod val="75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11" y="3696676"/>
                <a:ext cx="4896277" cy="406522"/>
              </a:xfrm>
              <a:prstGeom prst="rect">
                <a:avLst/>
              </a:prstGeom>
              <a:blipFill>
                <a:blip r:embed="rId8"/>
                <a:stretch>
                  <a:fillRect l="-374" t="-4478" b="-164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/>
              <p:nvPr/>
            </p:nvSpPr>
            <p:spPr>
              <a:xfrm>
                <a:off x="1598496" y="4471843"/>
                <a:ext cx="1593770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s-CO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O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96" y="4471843"/>
                <a:ext cx="1593770" cy="395236"/>
              </a:xfrm>
              <a:prstGeom prst="rect">
                <a:avLst/>
              </a:prstGeom>
              <a:blipFill>
                <a:blip r:embed="rId9"/>
                <a:stretch>
                  <a:fillRect t="-7813" r="-1908" b="-203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36E3C48F-431C-46D3-8315-220B3D32C641}"/>
              </a:ext>
            </a:extLst>
          </p:cNvPr>
          <p:cNvSpPr/>
          <p:nvPr/>
        </p:nvSpPr>
        <p:spPr>
          <a:xfrm>
            <a:off x="7961586" y="6094740"/>
            <a:ext cx="10390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Outrara</a:t>
            </a:r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(1990)</a:t>
            </a:r>
            <a:endParaRPr lang="es-CO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/>
              <p:nvPr/>
            </p:nvSpPr>
            <p:spPr>
              <a:xfrm>
                <a:off x="1604575" y="5012925"/>
                <a:ext cx="1524007" cy="395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𝐣</m:t>
                          </m:r>
                        </m:sub>
                      </m:sSub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75" y="5012925"/>
                <a:ext cx="1524007" cy="395236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938C969-9A48-4E98-82FC-C041A37D289F}"/>
                  </a:ext>
                </a:extLst>
              </p:cNvPr>
              <p:cNvSpPr txBox="1"/>
              <p:nvPr/>
            </p:nvSpPr>
            <p:spPr>
              <a:xfrm>
                <a:off x="5652120" y="2213357"/>
                <a:ext cx="2664296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MX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bSup>
                      <m:sSup>
                        <m:sSup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938C969-9A48-4E98-82FC-C041A37D2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213357"/>
                <a:ext cx="2664296" cy="406073"/>
              </a:xfrm>
              <a:prstGeom prst="rect">
                <a:avLst/>
              </a:prstGeom>
              <a:blipFill>
                <a:blip r:embed="rId13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ángulo 15">
            <a:extLst>
              <a:ext uri="{FF2B5EF4-FFF2-40B4-BE49-F238E27FC236}">
                <a16:creationId xmlns:a16="http://schemas.microsoft.com/office/drawing/2014/main" id="{B8B73AB1-BB33-4C79-B1B7-67BCA3EFAF2A}"/>
              </a:ext>
            </a:extLst>
          </p:cNvPr>
          <p:cNvSpPr/>
          <p:nvPr/>
        </p:nvSpPr>
        <p:spPr>
          <a:xfrm>
            <a:off x="6161089" y="2213358"/>
            <a:ext cx="1579264" cy="4243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B3357CF-F712-49F6-A0ED-2941D7C26345}"/>
              </a:ext>
            </a:extLst>
          </p:cNvPr>
          <p:cNvSpPr/>
          <p:nvPr/>
        </p:nvSpPr>
        <p:spPr>
          <a:xfrm>
            <a:off x="1549318" y="4487221"/>
            <a:ext cx="1524007" cy="9209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C7FB405-BF0E-47DA-954D-39B5203D618F}"/>
              </a:ext>
            </a:extLst>
          </p:cNvPr>
          <p:cNvSpPr/>
          <p:nvPr/>
        </p:nvSpPr>
        <p:spPr>
          <a:xfrm>
            <a:off x="5099861" y="4669461"/>
            <a:ext cx="37017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Bi-level</a:t>
            </a:r>
            <a:r>
              <a:rPr lang="es-E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36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feasibility</a:t>
            </a:r>
            <a:endParaRPr lang="es-ES" sz="36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EFD0607F-6A20-4AF0-9239-3CD2A75F51C9}"/>
                  </a:ext>
                </a:extLst>
              </p:cNvPr>
              <p:cNvSpPr/>
              <p:nvPr/>
            </p:nvSpPr>
            <p:spPr>
              <a:xfrm>
                <a:off x="1313816" y="2725860"/>
                <a:ext cx="1837426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s-CO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sub>
                          </m:s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EFD0607F-6A20-4AF0-9239-3CD2A75F5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16" y="2725860"/>
                <a:ext cx="1837426" cy="394788"/>
              </a:xfrm>
              <a:prstGeom prst="rect">
                <a:avLst/>
              </a:prstGeom>
              <a:blipFill>
                <a:blip r:embed="rId1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151713B-1962-4CC7-99E8-65E12EFA897E}"/>
              </a:ext>
            </a:extLst>
          </p:cNvPr>
          <p:cNvCxnSpPr>
            <a:cxnSpLocks/>
          </p:cNvCxnSpPr>
          <p:nvPr/>
        </p:nvCxnSpPr>
        <p:spPr>
          <a:xfrm flipV="1">
            <a:off x="7174124" y="2619430"/>
            <a:ext cx="0" cy="5012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8F9CE4-AAB4-4459-BC83-6CE02926FD9F}"/>
              </a:ext>
            </a:extLst>
          </p:cNvPr>
          <p:cNvSpPr txBox="1"/>
          <p:nvPr/>
        </p:nvSpPr>
        <p:spPr>
          <a:xfrm>
            <a:off x="6169227" y="3099593"/>
            <a:ext cx="246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Best</a:t>
            </a:r>
            <a:r>
              <a:rPr lang="es-CO" dirty="0"/>
              <a:t> </a:t>
            </a:r>
            <a:r>
              <a:rPr lang="es-CO" dirty="0" err="1"/>
              <a:t>follower’s</a:t>
            </a:r>
            <a:r>
              <a:rPr lang="es-CO" dirty="0"/>
              <a:t> response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A67EB11D-F121-4CC9-8199-B90E9A7721D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E6594B6-4E74-4EF2-9B4C-0B3D02641D58}"/>
              </a:ext>
            </a:extLst>
          </p:cNvPr>
          <p:cNvSpPr/>
          <p:nvPr/>
        </p:nvSpPr>
        <p:spPr>
          <a:xfrm>
            <a:off x="6279093" y="1489076"/>
            <a:ext cx="9829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HPR</a:t>
            </a:r>
          </a:p>
        </p:txBody>
      </p:sp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5B4E4E76-51DA-440E-B7AB-F48554B0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363670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38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774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/>
              <p:nvPr/>
            </p:nvSpPr>
            <p:spPr>
              <a:xfrm>
                <a:off x="1675411" y="3696676"/>
                <a:ext cx="4896277" cy="406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b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s-CO" b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s-CO" b="1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s-CO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s-CO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CO" b="1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sSup>
                      <m:sSup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CO" b="1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s-CO" b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CO" dirty="0">
                    <a:solidFill>
                      <a:schemeClr val="bg1">
                        <a:lumMod val="75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411" y="3696676"/>
                <a:ext cx="4896277" cy="406522"/>
              </a:xfrm>
              <a:prstGeom prst="rect">
                <a:avLst/>
              </a:prstGeom>
              <a:blipFill>
                <a:blip r:embed="rId8"/>
                <a:stretch>
                  <a:fillRect l="-374" t="-4478" b="-164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/>
              <p:nvPr/>
            </p:nvSpPr>
            <p:spPr>
              <a:xfrm>
                <a:off x="1598496" y="4471843"/>
                <a:ext cx="871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O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CCE45D15-84F5-4722-9227-5BF8B45AE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96" y="4471843"/>
                <a:ext cx="8715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36E3C48F-431C-46D3-8315-220B3D32C641}"/>
              </a:ext>
            </a:extLst>
          </p:cNvPr>
          <p:cNvSpPr/>
          <p:nvPr/>
        </p:nvSpPr>
        <p:spPr>
          <a:xfrm>
            <a:off x="7961586" y="6094740"/>
            <a:ext cx="10390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Outrara</a:t>
            </a:r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(1990)</a:t>
            </a:r>
            <a:endParaRPr lang="es-CO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/>
              <p:nvPr/>
            </p:nvSpPr>
            <p:spPr>
              <a:xfrm>
                <a:off x="1604575" y="5012925"/>
                <a:ext cx="8447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FA14C7F-9BE6-4915-8D1D-3CFAC1E61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75" y="5012925"/>
                <a:ext cx="844718" cy="369332"/>
              </a:xfrm>
              <a:prstGeom prst="rect">
                <a:avLst/>
              </a:prstGeom>
              <a:blipFill>
                <a:blip r:embed="rId1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5DFBBE1F-BEA3-4AF8-BA4B-8DA7A22FFFA4}"/>
                  </a:ext>
                </a:extLst>
              </p:cNvPr>
              <p:cNvSpPr/>
              <p:nvPr/>
            </p:nvSpPr>
            <p:spPr>
              <a:xfrm>
                <a:off x="1292525" y="2347676"/>
                <a:ext cx="1827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MX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5DFBBE1F-BEA3-4AF8-BA4B-8DA7A22FF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25" y="2347676"/>
                <a:ext cx="1827808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09ED25AE-5C05-4CD5-83D7-557C8331B80A}"/>
                  </a:ext>
                </a:extLst>
              </p:cNvPr>
              <p:cNvSpPr/>
              <p:nvPr/>
            </p:nvSpPr>
            <p:spPr>
              <a:xfrm>
                <a:off x="1835696" y="3212976"/>
                <a:ext cx="1516056" cy="406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MX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MX" b="1" i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bSup>
                      <m:r>
                        <a:rPr lang="es-MX" b="1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O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s-CO" b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CO" b="1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b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09ED25AE-5C05-4CD5-83D7-557C8331B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212976"/>
                <a:ext cx="1516056" cy="406073"/>
              </a:xfrm>
              <a:prstGeom prst="rect">
                <a:avLst/>
              </a:prstGeom>
              <a:blipFill>
                <a:blip r:embed="rId1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C82CCDAB-F3F4-437A-9C7A-197C39297C03}"/>
                  </a:ext>
                </a:extLst>
              </p:cNvPr>
              <p:cNvSpPr/>
              <p:nvPr/>
            </p:nvSpPr>
            <p:spPr>
              <a:xfrm>
                <a:off x="1313816" y="2725860"/>
                <a:ext cx="1837426" cy="39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CO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s-CO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sub>
                          </m:s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C82CCDAB-F3F4-437A-9C7A-197C39297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16" y="2725860"/>
                <a:ext cx="1837426" cy="394788"/>
              </a:xfrm>
              <a:prstGeom prst="rect">
                <a:avLst/>
              </a:prstGeom>
              <a:blipFill>
                <a:blip r:embed="rId1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EF373C6-593B-4249-AF8A-1DD4225F188F}"/>
                  </a:ext>
                </a:extLst>
              </p:cNvPr>
              <p:cNvSpPr/>
              <p:nvPr/>
            </p:nvSpPr>
            <p:spPr>
              <a:xfrm>
                <a:off x="6242221" y="1489076"/>
                <a:ext cx="1056700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sz="32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s-CO" sz="32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HPR</m:t>
                          </m:r>
                        </m:e>
                      </m:acc>
                    </m:oMath>
                  </m:oMathPara>
                </a14:m>
                <a:endParaRPr lang="es-E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EF373C6-593B-4249-AF8A-1DD4225F1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221" y="1489076"/>
                <a:ext cx="1056700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ítulo 1">
            <a:extLst>
              <a:ext uri="{FF2B5EF4-FFF2-40B4-BE49-F238E27FC236}">
                <a16:creationId xmlns:a16="http://schemas.microsoft.com/office/drawing/2014/main" id="{16C18651-DEFA-4E44-870F-EC8A0C4444A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5200D74F-1052-4335-9013-5CF42AE9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039212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A6FE4AF0-1FDD-4CAE-B31C-6245095147D3}"/>
                  </a:ext>
                </a:extLst>
              </p:cNvPr>
              <p:cNvSpPr/>
              <p:nvPr/>
            </p:nvSpPr>
            <p:spPr>
              <a:xfrm>
                <a:off x="5347639" y="5958270"/>
                <a:ext cx="3555061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s-ES" sz="280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F</a:t>
                </a:r>
                <a:r>
                  <a:rPr lang="es-CO" sz="2800" dirty="0" err="1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ollower</a:t>
                </a:r>
                <a:r>
                  <a:rPr lang="es-CO" sz="280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min </a:t>
                </a:r>
                <a14:m>
                  <m:oMath xmlns:m="http://schemas.openxmlformats.org/officeDocument/2006/math"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sz="2800" i="1" dirty="0">
                        <a:ln w="0"/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s-CO" sz="28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3</m:t>
                    </m:r>
                    <m:r>
                      <a:rPr lang="es-CO" sz="28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sz="280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A6FE4AF0-1FDD-4CAE-B31C-624509514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39" y="5958270"/>
                <a:ext cx="3555061" cy="500137"/>
              </a:xfrm>
              <a:prstGeom prst="rect">
                <a:avLst/>
              </a:prstGeom>
              <a:blipFill>
                <a:blip r:embed="rId4"/>
                <a:stretch>
                  <a:fillRect t="-15854" b="-426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24D266D-2C2D-4258-B9F0-C346CD1F8EEF}"/>
              </a:ext>
            </a:extLst>
          </p:cNvPr>
          <p:cNvCxnSpPr>
            <a:cxnSpLocks/>
          </p:cNvCxnSpPr>
          <p:nvPr/>
        </p:nvCxnSpPr>
        <p:spPr>
          <a:xfrm>
            <a:off x="1262270" y="2984225"/>
            <a:ext cx="854765" cy="240526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27203F-7D3C-4CBC-96C3-23FAB9F6CD10}"/>
              </a:ext>
            </a:extLst>
          </p:cNvPr>
          <p:cNvCxnSpPr/>
          <p:nvPr/>
        </p:nvCxnSpPr>
        <p:spPr>
          <a:xfrm flipV="1">
            <a:off x="1272209" y="4713632"/>
            <a:ext cx="417444" cy="67586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trella: 5 puntas 17">
            <a:extLst>
              <a:ext uri="{FF2B5EF4-FFF2-40B4-BE49-F238E27FC236}">
                <a16:creationId xmlns:a16="http://schemas.microsoft.com/office/drawing/2014/main" id="{CBF76CEB-7111-4D9E-8A69-86653326EA0F}"/>
              </a:ext>
            </a:extLst>
          </p:cNvPr>
          <p:cNvSpPr/>
          <p:nvPr/>
        </p:nvSpPr>
        <p:spPr>
          <a:xfrm>
            <a:off x="3250096" y="5101259"/>
            <a:ext cx="298174" cy="197643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3D6ED08-E5CE-4CDB-8D54-F3A58791C5EB}"/>
              </a:ext>
            </a:extLst>
          </p:cNvPr>
          <p:cNvSpPr/>
          <p:nvPr/>
        </p:nvSpPr>
        <p:spPr>
          <a:xfrm>
            <a:off x="3250096" y="1454738"/>
            <a:ext cx="228600" cy="19764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72AD2F2-A5B3-41E8-A2C4-5F5B761B209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EB1983E-3E68-4134-818E-80ACDF6B6FA0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09C643D4-E357-4185-94DD-8E8A0DA8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3059D00-C164-4765-82A4-2C336D5E32A3}"/>
              </a:ext>
            </a:extLst>
          </p:cNvPr>
          <p:cNvSpPr/>
          <p:nvPr/>
        </p:nvSpPr>
        <p:spPr>
          <a:xfrm>
            <a:off x="3638874" y="5634700"/>
            <a:ext cx="1578502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7C4CA01-7EFE-46B6-8111-8BE79D2007F0}"/>
              </a:ext>
            </a:extLst>
          </p:cNvPr>
          <p:cNvSpPr/>
          <p:nvPr/>
        </p:nvSpPr>
        <p:spPr>
          <a:xfrm>
            <a:off x="241299" y="2976976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7399004D-06A0-42CF-B6C6-217DAF2E572A}"/>
                  </a:ext>
                </a:extLst>
              </p:cNvPr>
              <p:cNvSpPr/>
              <p:nvPr/>
            </p:nvSpPr>
            <p:spPr>
              <a:xfrm>
                <a:off x="-314023" y="5958270"/>
                <a:ext cx="5106340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s-ES" sz="28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Leader: min </a:t>
                </a:r>
                <a14:m>
                  <m:oMath xmlns:m="http://schemas.openxmlformats.org/officeDocument/2006/math"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11</m:t>
                    </m:r>
                    <m:r>
                      <a:rPr lang="es-CO" sz="28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7399004D-06A0-42CF-B6C6-217DAF2E5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023" y="5958270"/>
                <a:ext cx="5106340" cy="500137"/>
              </a:xfrm>
              <a:prstGeom prst="rect">
                <a:avLst/>
              </a:prstGeom>
              <a:blipFill>
                <a:blip r:embed="rId3"/>
                <a:stretch>
                  <a:fillRect t="-15854" b="-426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ángulo 19">
            <a:extLst>
              <a:ext uri="{FF2B5EF4-FFF2-40B4-BE49-F238E27FC236}">
                <a16:creationId xmlns:a16="http://schemas.microsoft.com/office/drawing/2014/main" id="{A4C396C7-4592-419F-8864-6307E6A340C4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34315D2-1379-418B-AE34-7319D8FC5EDF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16905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17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4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ABAD28E-062A-48DE-AC1C-5723377C80E3}"/>
              </a:ext>
            </a:extLst>
          </p:cNvPr>
          <p:cNvSpPr/>
          <p:nvPr/>
        </p:nvSpPr>
        <p:spPr>
          <a:xfrm>
            <a:off x="1526134" y="5595610"/>
            <a:ext cx="60917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Realistic</a:t>
            </a:r>
            <a:r>
              <a:rPr lang="es-E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24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decision</a:t>
            </a:r>
            <a:r>
              <a:rPr lang="es-E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24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problems</a:t>
            </a:r>
            <a:r>
              <a:rPr lang="es-E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are </a:t>
            </a:r>
            <a:r>
              <a:rPr lang="es-ES" sz="24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affected</a:t>
            </a:r>
            <a:endParaRPr lang="es-ES" sz="2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s-ES" sz="24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  <a:r>
              <a:rPr lang="es-E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24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uncertainty</a:t>
            </a:r>
            <a:r>
              <a:rPr lang="es-E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s-ES" sz="24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  <a:r>
              <a:rPr lang="es-E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24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actions</a:t>
            </a:r>
            <a:r>
              <a:rPr lang="es-E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s-E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others</a:t>
            </a:r>
            <a:endParaRPr lang="es-E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B93F589-4AD3-45C1-BD1C-BF114217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24000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43B16E0-1CA3-4DB1-99A5-8B3E0CA63613}"/>
              </a:ext>
            </a:extLst>
          </p:cNvPr>
          <p:cNvSpPr txBox="1"/>
          <p:nvPr/>
        </p:nvSpPr>
        <p:spPr>
          <a:xfrm>
            <a:off x="2066733" y="5334000"/>
            <a:ext cx="3446777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algn="ctr">
              <a:defRPr sz="1100" b="0" cap="none" spc="0">
                <a:ln w="0"/>
                <a:effectLst/>
              </a:defRPr>
            </a:lvl1pPr>
          </a:lstStyle>
          <a:p>
            <a:r>
              <a:rPr lang="es-CO" dirty="0"/>
              <a:t>https://www.britannica.com/topic/stock-exchange-finance</a:t>
            </a:r>
          </a:p>
        </p:txBody>
      </p:sp>
    </p:spTree>
    <p:extLst>
      <p:ext uri="{BB962C8B-B14F-4D97-AF65-F5344CB8AC3E}">
        <p14:creationId xmlns:p14="http://schemas.microsoft.com/office/powerpoint/2010/main" val="2356801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A6FE4AF0-1FDD-4CAE-B31C-6245095147D3}"/>
                  </a:ext>
                </a:extLst>
              </p:cNvPr>
              <p:cNvSpPr/>
              <p:nvPr/>
            </p:nvSpPr>
            <p:spPr>
              <a:xfrm>
                <a:off x="5347639" y="5958270"/>
                <a:ext cx="3555061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s-ES" sz="280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F</a:t>
                </a:r>
                <a:r>
                  <a:rPr lang="es-CO" sz="2800" dirty="0" err="1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ollower</a:t>
                </a:r>
                <a:r>
                  <a:rPr lang="es-CO" sz="2800" dirty="0">
                    <a:ln w="0"/>
                    <a:solidFill>
                      <a:srgbClr val="00B05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min </a:t>
                </a:r>
                <a14:m>
                  <m:oMath xmlns:m="http://schemas.openxmlformats.org/officeDocument/2006/math"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sz="2800" i="1" dirty="0">
                        <a:ln w="0"/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s-CO" sz="28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3</m:t>
                    </m:r>
                    <m:r>
                      <a:rPr lang="es-CO" sz="28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sz="280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A6FE4AF0-1FDD-4CAE-B31C-624509514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39" y="5958270"/>
                <a:ext cx="3555061" cy="500137"/>
              </a:xfrm>
              <a:prstGeom prst="rect">
                <a:avLst/>
              </a:prstGeom>
              <a:blipFill>
                <a:blip r:embed="rId4"/>
                <a:stretch>
                  <a:fillRect t="-15854" b="-426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24D266D-2C2D-4258-B9F0-C346CD1F8EEF}"/>
              </a:ext>
            </a:extLst>
          </p:cNvPr>
          <p:cNvCxnSpPr>
            <a:cxnSpLocks/>
          </p:cNvCxnSpPr>
          <p:nvPr/>
        </p:nvCxnSpPr>
        <p:spPr>
          <a:xfrm>
            <a:off x="1262270" y="2984225"/>
            <a:ext cx="854765" cy="240526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827203F-7D3C-4CBC-96C3-23FAB9F6CD10}"/>
              </a:ext>
            </a:extLst>
          </p:cNvPr>
          <p:cNvCxnSpPr/>
          <p:nvPr/>
        </p:nvCxnSpPr>
        <p:spPr>
          <a:xfrm flipV="1">
            <a:off x="1272209" y="4713632"/>
            <a:ext cx="417444" cy="67586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250DC7-BAC0-4C37-93FA-DB69DD247A05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4AF00BD-FDC2-4E92-A891-C6B6BDB9CB04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676738A-BDEE-4F88-B0BD-5E2280A82E17}"/>
              </a:ext>
            </a:extLst>
          </p:cNvPr>
          <p:cNvCxnSpPr>
            <a:cxnSpLocks/>
          </p:cNvCxnSpPr>
          <p:nvPr/>
        </p:nvCxnSpPr>
        <p:spPr>
          <a:xfrm>
            <a:off x="3104846" y="966499"/>
            <a:ext cx="1122597" cy="141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5219D1A-FCF7-497C-B0BB-A6B708101400}"/>
              </a:ext>
            </a:extLst>
          </p:cNvPr>
          <p:cNvSpPr/>
          <p:nvPr/>
        </p:nvSpPr>
        <p:spPr>
          <a:xfrm>
            <a:off x="3104846" y="699869"/>
            <a:ext cx="5106340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CO" sz="2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Inducible </a:t>
            </a:r>
            <a:r>
              <a:rPr lang="es-CO" sz="28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endParaRPr lang="es-ES" sz="28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Estrella: 5 puntas 30">
            <a:extLst>
              <a:ext uri="{FF2B5EF4-FFF2-40B4-BE49-F238E27FC236}">
                <a16:creationId xmlns:a16="http://schemas.microsoft.com/office/drawing/2014/main" id="{AAAAA404-2E57-4060-AF4C-908813410591}"/>
              </a:ext>
            </a:extLst>
          </p:cNvPr>
          <p:cNvSpPr/>
          <p:nvPr/>
        </p:nvSpPr>
        <p:spPr>
          <a:xfrm>
            <a:off x="7907111" y="3351379"/>
            <a:ext cx="298174" cy="197643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 dirty="0">
              <a:highlight>
                <a:srgbClr val="FFFF00"/>
              </a:highlight>
            </a:endParaRPr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CAB86826-7572-4446-84A5-378D0D81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E4710FF-1CAE-42DB-BFEC-BD5EE03E8B03}"/>
              </a:ext>
            </a:extLst>
          </p:cNvPr>
          <p:cNvSpPr/>
          <p:nvPr/>
        </p:nvSpPr>
        <p:spPr>
          <a:xfrm>
            <a:off x="3638874" y="5620186"/>
            <a:ext cx="1578502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9B2B375-9145-4C89-83CF-FB3D1021AAFD}"/>
              </a:ext>
            </a:extLst>
          </p:cNvPr>
          <p:cNvSpPr/>
          <p:nvPr/>
        </p:nvSpPr>
        <p:spPr>
          <a:xfrm>
            <a:off x="241299" y="2962462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7399004D-06A0-42CF-B6C6-217DAF2E572A}"/>
                  </a:ext>
                </a:extLst>
              </p:cNvPr>
              <p:cNvSpPr/>
              <p:nvPr/>
            </p:nvSpPr>
            <p:spPr>
              <a:xfrm>
                <a:off x="-314023" y="5958270"/>
                <a:ext cx="5106340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s-ES" sz="28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Leader: min </a:t>
                </a:r>
                <a14:m>
                  <m:oMath xmlns:m="http://schemas.openxmlformats.org/officeDocument/2006/math"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s-CO" sz="2800" i="1" dirty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11</m:t>
                    </m:r>
                    <m:r>
                      <a:rPr lang="es-CO" sz="2800" i="1" dirty="0" smtClean="0">
                        <a:ln w="0"/>
                        <a:solidFill>
                          <a:srgbClr val="00B05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7399004D-06A0-42CF-B6C6-217DAF2E5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023" y="5958270"/>
                <a:ext cx="5106340" cy="500137"/>
              </a:xfrm>
              <a:prstGeom prst="rect">
                <a:avLst/>
              </a:prstGeom>
              <a:blipFill>
                <a:blip r:embed="rId3"/>
                <a:stretch>
                  <a:fillRect t="-15854" b="-426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28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41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F9A370-B26F-4295-A23E-8FE5ED237C87}"/>
              </a:ext>
            </a:extLst>
          </p:cNvPr>
          <p:cNvSpPr/>
          <p:nvPr/>
        </p:nvSpPr>
        <p:spPr>
          <a:xfrm>
            <a:off x="1276867" y="2967335"/>
            <a:ext cx="659026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 the MIBLP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into an MDP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FA50FCB-5E4D-4147-A86E-38D3E37E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147995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42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868B41B3-E6CB-467B-8AAF-F87BC52A485F}"/>
                  </a:ext>
                </a:extLst>
              </p:cNvPr>
              <p:cNvSpPr/>
              <p:nvPr/>
            </p:nvSpPr>
            <p:spPr>
              <a:xfrm>
                <a:off x="305272" y="2636076"/>
                <a:ext cx="8533456" cy="2458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States: all leader leader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combinations </a:t>
                </a:r>
                <a14:m>
                  <m:oMath xmlns:m="http://schemas.openxmlformats.org/officeDocument/2006/math">
                    <m:r>
                      <a:rPr lang="es-CO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s-CO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s-CO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CO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bSup>
                    <m:r>
                      <a:rPr lang="es-CO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∀ </m:t>
                    </m:r>
                    <m:r>
                      <a:rPr lang="es-CO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CO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342900" indent="-3429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Actions: +1, -1 or no change for all leader variables (one at a time).</a:t>
                </a:r>
              </a:p>
              <a:p>
                <a:pPr marL="342900" indent="-3429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Rewards: HPR objective function value at the new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s-CO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if infeasible, penalize.</a:t>
                </a:r>
              </a:p>
              <a:p>
                <a:pPr marL="342900" indent="-342900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Transitions are deterministic.</a:t>
                </a:r>
              </a:p>
              <a:p>
                <a:pPr>
                  <a:lnSpc>
                    <a:spcPct val="107000"/>
                  </a:lnSpc>
                </a:pPr>
                <a:endParaRPr lang="en-US" dirty="0">
                  <a:solidFill>
                    <a:schemeClr val="bg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  <a:spcAft>
                    <a:spcPts val="0"/>
                  </a:spcAft>
                </a:pPr>
                <a:endParaRPr lang="es-CO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868B41B3-E6CB-467B-8AAF-F87BC52A4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72" y="2636076"/>
                <a:ext cx="8533456" cy="2458237"/>
              </a:xfrm>
              <a:prstGeom prst="rect">
                <a:avLst/>
              </a:prstGeom>
              <a:blipFill>
                <a:blip r:embed="rId3"/>
                <a:stretch>
                  <a:fillRect l="-429" t="-7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4992131-C21C-4703-BB69-C1CD4A77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20498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43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FED879-61E2-4D06-BB8B-22FC140C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961322"/>
            <a:ext cx="7877175" cy="3810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F4384A3-64AA-4997-85B2-48FAE533306B}"/>
              </a:ext>
            </a:extLst>
          </p:cNvPr>
          <p:cNvSpPr/>
          <p:nvPr/>
        </p:nvSpPr>
        <p:spPr>
          <a:xfrm>
            <a:off x="1586534" y="2066097"/>
            <a:ext cx="127966" cy="14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7DE642-3BCA-410A-BC41-409277E12DA9}"/>
              </a:ext>
            </a:extLst>
          </p:cNvPr>
          <p:cNvSpPr/>
          <p:nvPr/>
        </p:nvSpPr>
        <p:spPr>
          <a:xfrm flipV="1">
            <a:off x="1238603" y="2689154"/>
            <a:ext cx="1695097" cy="1437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688300D-BCB2-445C-8F61-BC1FDA6D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127114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24D266D-2C2D-4258-B9F0-C346CD1F8EEF}"/>
              </a:ext>
            </a:extLst>
          </p:cNvPr>
          <p:cNvCxnSpPr>
            <a:cxnSpLocks/>
          </p:cNvCxnSpPr>
          <p:nvPr/>
        </p:nvCxnSpPr>
        <p:spPr>
          <a:xfrm flipV="1">
            <a:off x="1246219" y="4214178"/>
            <a:ext cx="950723" cy="72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FBD856A-9524-44E9-B59A-0E5099D11C45}"/>
              </a:ext>
            </a:extLst>
          </p:cNvPr>
          <p:cNvSpPr/>
          <p:nvPr/>
        </p:nvSpPr>
        <p:spPr>
          <a:xfrm>
            <a:off x="350533" y="529650"/>
            <a:ext cx="809067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Initial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strategy</a:t>
            </a:r>
            <a:r>
              <a:rPr lang="es-ES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randomly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simplex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vertex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round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nerest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integer</a:t>
            </a:r>
            <a:endParaRPr lang="es-ES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Sol 24">
            <a:extLst>
              <a:ext uri="{FF2B5EF4-FFF2-40B4-BE49-F238E27FC236}">
                <a16:creationId xmlns:a16="http://schemas.microsoft.com/office/drawing/2014/main" id="{EFDE9BC2-7696-4CFB-B944-5C487B97FA92}"/>
              </a:ext>
            </a:extLst>
          </p:cNvPr>
          <p:cNvSpPr/>
          <p:nvPr/>
        </p:nvSpPr>
        <p:spPr>
          <a:xfrm>
            <a:off x="4911097" y="1427535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ooter Placeholder 1">
            <a:extLst>
              <a:ext uri="{FF2B5EF4-FFF2-40B4-BE49-F238E27FC236}">
                <a16:creationId xmlns:a16="http://schemas.microsoft.com/office/drawing/2014/main" id="{E85DBF48-91C7-42D2-B490-54A14936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2023C8E-B9DB-42AB-ABCD-735A6945284C}"/>
              </a:ext>
            </a:extLst>
          </p:cNvPr>
          <p:cNvSpPr/>
          <p:nvPr/>
        </p:nvSpPr>
        <p:spPr>
          <a:xfrm>
            <a:off x="3638874" y="5634700"/>
            <a:ext cx="1578502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9C39C1E-FD89-43B0-AE76-DAF208E6CC66}"/>
              </a:ext>
            </a:extLst>
          </p:cNvPr>
          <p:cNvSpPr/>
          <p:nvPr/>
        </p:nvSpPr>
        <p:spPr>
          <a:xfrm>
            <a:off x="241299" y="2976976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C0BE676-8B35-4363-937A-5A1200357E05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BDAAC9E-7E9B-4D92-8152-C394DAA9D9D3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96747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24D266D-2C2D-4258-B9F0-C346CD1F8EEF}"/>
              </a:ext>
            </a:extLst>
          </p:cNvPr>
          <p:cNvCxnSpPr>
            <a:cxnSpLocks/>
          </p:cNvCxnSpPr>
          <p:nvPr/>
        </p:nvCxnSpPr>
        <p:spPr>
          <a:xfrm flipV="1">
            <a:off x="1246219" y="4214178"/>
            <a:ext cx="950723" cy="72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FBD856A-9524-44E9-B59A-0E5099D11C45}"/>
              </a:ext>
            </a:extLst>
          </p:cNvPr>
          <p:cNvSpPr/>
          <p:nvPr/>
        </p:nvSpPr>
        <p:spPr>
          <a:xfrm>
            <a:off x="350533" y="529650"/>
            <a:ext cx="809067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Initial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strategy</a:t>
            </a:r>
            <a:r>
              <a:rPr lang="es-ES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randomly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simplex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vertex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round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nerest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integer</a:t>
            </a:r>
            <a:endParaRPr lang="es-ES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Sol 24">
            <a:extLst>
              <a:ext uri="{FF2B5EF4-FFF2-40B4-BE49-F238E27FC236}">
                <a16:creationId xmlns:a16="http://schemas.microsoft.com/office/drawing/2014/main" id="{EFDE9BC2-7696-4CFB-B944-5C487B97FA92}"/>
              </a:ext>
            </a:extLst>
          </p:cNvPr>
          <p:cNvSpPr/>
          <p:nvPr/>
        </p:nvSpPr>
        <p:spPr>
          <a:xfrm>
            <a:off x="4878837" y="4793331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8D007E1D-547A-49C6-A809-FDDECB59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CDB09F-1CF9-4266-948B-1A3815F7559F}"/>
              </a:ext>
            </a:extLst>
          </p:cNvPr>
          <p:cNvSpPr/>
          <p:nvPr/>
        </p:nvSpPr>
        <p:spPr>
          <a:xfrm>
            <a:off x="3638874" y="5634700"/>
            <a:ext cx="1578502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E75F7C4-DCE0-48BB-84FF-ABFFE5860AB8}"/>
              </a:ext>
            </a:extLst>
          </p:cNvPr>
          <p:cNvSpPr/>
          <p:nvPr/>
        </p:nvSpPr>
        <p:spPr>
          <a:xfrm>
            <a:off x="241299" y="2976976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6B843D-9C5C-4D70-90EE-B890D2DE98E0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A9F4E2A-C2FC-49B0-BB9C-40610B4EFCFC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519474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FBD856A-9524-44E9-B59A-0E5099D11C45}"/>
              </a:ext>
            </a:extLst>
          </p:cNvPr>
          <p:cNvSpPr/>
          <p:nvPr/>
        </p:nvSpPr>
        <p:spPr>
          <a:xfrm>
            <a:off x="1475850" y="529650"/>
            <a:ext cx="584006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Initial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second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strategy</a:t>
            </a:r>
            <a:r>
              <a:rPr lang="es-ES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randomly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existing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endParaRPr lang="es-ES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Sol 24">
            <a:extLst>
              <a:ext uri="{FF2B5EF4-FFF2-40B4-BE49-F238E27FC236}">
                <a16:creationId xmlns:a16="http://schemas.microsoft.com/office/drawing/2014/main" id="{EFDE9BC2-7696-4CFB-B944-5C487B97FA92}"/>
              </a:ext>
            </a:extLst>
          </p:cNvPr>
          <p:cNvSpPr/>
          <p:nvPr/>
        </p:nvSpPr>
        <p:spPr>
          <a:xfrm>
            <a:off x="4468188" y="4793331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978F49E3-4258-47AC-833B-44FD757B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715F014-D13C-4983-8565-774073C2B838}"/>
              </a:ext>
            </a:extLst>
          </p:cNvPr>
          <p:cNvSpPr/>
          <p:nvPr/>
        </p:nvSpPr>
        <p:spPr>
          <a:xfrm>
            <a:off x="3638874" y="5634700"/>
            <a:ext cx="1578502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8D1C30C-64EB-4068-9D90-72CA26D5402C}"/>
              </a:ext>
            </a:extLst>
          </p:cNvPr>
          <p:cNvSpPr/>
          <p:nvPr/>
        </p:nvSpPr>
        <p:spPr>
          <a:xfrm>
            <a:off x="241299" y="2976976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1796E9B-78C7-41C9-A784-D675D48565F6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B6F8D15-2209-4978-AC07-089A964E9B24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340098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FBD856A-9524-44E9-B59A-0E5099D11C45}"/>
              </a:ext>
            </a:extLst>
          </p:cNvPr>
          <p:cNvSpPr/>
          <p:nvPr/>
        </p:nvSpPr>
        <p:spPr>
          <a:xfrm>
            <a:off x="1825307" y="529650"/>
            <a:ext cx="51411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Initial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third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strategy</a:t>
            </a:r>
            <a:r>
              <a:rPr lang="es-ES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randomly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incumbent</a:t>
            </a:r>
            <a:endParaRPr lang="es-ES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Sol 24">
            <a:extLst>
              <a:ext uri="{FF2B5EF4-FFF2-40B4-BE49-F238E27FC236}">
                <a16:creationId xmlns:a16="http://schemas.microsoft.com/office/drawing/2014/main" id="{EFDE9BC2-7696-4CFB-B944-5C487B97FA92}"/>
              </a:ext>
            </a:extLst>
          </p:cNvPr>
          <p:cNvSpPr/>
          <p:nvPr/>
        </p:nvSpPr>
        <p:spPr>
          <a:xfrm>
            <a:off x="6124141" y="4275474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73BA31F9-BF98-4C8D-AA1F-EA9F9E9B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CED3BA7-0287-4ACD-AC49-3AF913B34818}"/>
              </a:ext>
            </a:extLst>
          </p:cNvPr>
          <p:cNvSpPr/>
          <p:nvPr/>
        </p:nvSpPr>
        <p:spPr>
          <a:xfrm>
            <a:off x="3638874" y="5621448"/>
            <a:ext cx="1578502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C9E5B00-C535-4441-B3EC-4FF789854C5D}"/>
              </a:ext>
            </a:extLst>
          </p:cNvPr>
          <p:cNvSpPr/>
          <p:nvPr/>
        </p:nvSpPr>
        <p:spPr>
          <a:xfrm>
            <a:off x="241299" y="2963724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2344297-5B06-4428-BF0C-2E96099FFC7D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0516603-8BC2-4062-86C6-960689255626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444744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48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FED879-61E2-4D06-BB8B-22FC140C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961322"/>
            <a:ext cx="7877175" cy="3810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F4384A3-64AA-4997-85B2-48FAE533306B}"/>
              </a:ext>
            </a:extLst>
          </p:cNvPr>
          <p:cNvSpPr/>
          <p:nvPr/>
        </p:nvSpPr>
        <p:spPr>
          <a:xfrm>
            <a:off x="1586534" y="2066097"/>
            <a:ext cx="127966" cy="14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7DE642-3BCA-410A-BC41-409277E12DA9}"/>
              </a:ext>
            </a:extLst>
          </p:cNvPr>
          <p:cNvSpPr/>
          <p:nvPr/>
        </p:nvSpPr>
        <p:spPr>
          <a:xfrm>
            <a:off x="1238603" y="2838449"/>
            <a:ext cx="2923822" cy="7715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441E82-8DE5-4562-9DE7-286AFFAAF39C}"/>
              </a:ext>
            </a:extLst>
          </p:cNvPr>
          <p:cNvSpPr/>
          <p:nvPr/>
        </p:nvSpPr>
        <p:spPr>
          <a:xfrm>
            <a:off x="1238603" y="3952875"/>
            <a:ext cx="3076222" cy="4286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4BF11A05-5556-455C-BC4B-A0B3F4C5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950360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49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FED879-61E2-4D06-BB8B-22FC140C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961322"/>
            <a:ext cx="7877175" cy="3810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F4384A3-64AA-4997-85B2-48FAE533306B}"/>
              </a:ext>
            </a:extLst>
          </p:cNvPr>
          <p:cNvSpPr/>
          <p:nvPr/>
        </p:nvSpPr>
        <p:spPr>
          <a:xfrm>
            <a:off x="1586534" y="2066097"/>
            <a:ext cx="127966" cy="14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DFB8E2-C617-42E4-815A-F93D9FC24F9B}"/>
              </a:ext>
            </a:extLst>
          </p:cNvPr>
          <p:cNvSpPr/>
          <p:nvPr/>
        </p:nvSpPr>
        <p:spPr>
          <a:xfrm>
            <a:off x="4896203" y="4667250"/>
            <a:ext cx="580672" cy="4286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2EE2A19-6687-49EE-9895-93B66034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68100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5</a:t>
            </a:fld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/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MX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MX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1499303" y="3412888"/>
                <a:ext cx="5694508" cy="406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𝐚𝐫𝐠𝐦𝐢</m:t>
                    </m:r>
                    <m:sSub>
                      <m:sSubPr>
                        <m:ctrlP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s-MX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MX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r>
                      <a:rPr lang="es-MX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´ : 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´+</m:t>
                    </m:r>
                    <m:sSub>
                      <m:sSubPr>
                        <m:ctrlPr>
                          <a:rPr lang="es-MX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CO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e>
                      <m:sub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s-CO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e>
                      <m:sub>
                        <m:r>
                          <a:rPr lang="es-CO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</a:rPr>
                  <a:t>}</a:t>
                </a:r>
                <a:endParaRPr lang="es-CO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303" y="3412888"/>
                <a:ext cx="5694508" cy="406522"/>
              </a:xfrm>
              <a:prstGeom prst="rect">
                <a:avLst/>
              </a:prstGeom>
              <a:blipFill>
                <a:blip r:embed="rId6"/>
                <a:stretch>
                  <a:fillRect t="-7463" b="-1492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537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O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C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  <a:blipFill>
                <a:blip r:embed="rId8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36E3C48F-431C-46D3-8315-220B3D32C641}"/>
              </a:ext>
            </a:extLst>
          </p:cNvPr>
          <p:cNvSpPr/>
          <p:nvPr/>
        </p:nvSpPr>
        <p:spPr>
          <a:xfrm>
            <a:off x="7422054" y="6093296"/>
            <a:ext cx="17219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Sinha, Malo, &amp; Deb (2017)</a:t>
            </a:r>
            <a:endParaRPr lang="es-CO" sz="11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8D60FE-363D-4103-886D-B0CFAECB285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61C8C3D-6B5E-4AC9-980E-7E219882DFD6}"/>
              </a:ext>
            </a:extLst>
          </p:cNvPr>
          <p:cNvSpPr/>
          <p:nvPr/>
        </p:nvSpPr>
        <p:spPr>
          <a:xfrm>
            <a:off x="6204443" y="6093296"/>
            <a:ext cx="12442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Hoang et al.(1993)</a:t>
            </a:r>
            <a:endParaRPr lang="es-CO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A074DA9-95CA-452C-9122-74DCE6B8A55C}"/>
                  </a:ext>
                </a:extLst>
              </p:cNvPr>
              <p:cNvSpPr txBox="1"/>
              <p:nvPr/>
            </p:nvSpPr>
            <p:spPr>
              <a:xfrm>
                <a:off x="2348002" y="4446581"/>
                <a:ext cx="4744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O" b="1" dirty="0">
                    <a:solidFill>
                      <a:schemeClr val="tx1"/>
                    </a:solidFill>
                  </a:rPr>
                  <a:t> </a:t>
                </a:r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A074DA9-95CA-452C-9122-74DCE6B8A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002" y="4446581"/>
                <a:ext cx="4744278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B756BF1-2DE3-4FF9-9F13-18CAAB9A4E56}"/>
                  </a:ext>
                </a:extLst>
              </p:cNvPr>
              <p:cNvSpPr txBox="1"/>
              <p:nvPr/>
            </p:nvSpPr>
            <p:spPr>
              <a:xfrm>
                <a:off x="2013789" y="4977970"/>
                <a:ext cx="14511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O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B756BF1-2DE3-4FF9-9F13-18CAAB9A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89" y="4977970"/>
                <a:ext cx="1451113" cy="369332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159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50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F4384A3-64AA-4997-85B2-48FAE533306B}"/>
              </a:ext>
            </a:extLst>
          </p:cNvPr>
          <p:cNvSpPr/>
          <p:nvPr/>
        </p:nvSpPr>
        <p:spPr>
          <a:xfrm>
            <a:off x="1586534" y="2066097"/>
            <a:ext cx="127966" cy="14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13974B-9B30-41B6-BFC5-56B75289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34" y="1763688"/>
            <a:ext cx="5679282" cy="439686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EB92595-E472-4F9C-8EC9-C74F5F47610E}"/>
              </a:ext>
            </a:extLst>
          </p:cNvPr>
          <p:cNvSpPr/>
          <p:nvPr/>
        </p:nvSpPr>
        <p:spPr>
          <a:xfrm flipH="1">
            <a:off x="2162172" y="1819275"/>
            <a:ext cx="85728" cy="95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19D2A8E9-9A7A-4983-9F80-5F5ED063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328955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676738A-BDEE-4F88-B0BD-5E2280A82E17}"/>
              </a:ext>
            </a:extLst>
          </p:cNvPr>
          <p:cNvCxnSpPr>
            <a:cxnSpLocks/>
          </p:cNvCxnSpPr>
          <p:nvPr/>
        </p:nvCxnSpPr>
        <p:spPr>
          <a:xfrm>
            <a:off x="3104846" y="966499"/>
            <a:ext cx="1122597" cy="141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5219D1A-FCF7-497C-B0BB-A6B708101400}"/>
              </a:ext>
            </a:extLst>
          </p:cNvPr>
          <p:cNvSpPr/>
          <p:nvPr/>
        </p:nvSpPr>
        <p:spPr>
          <a:xfrm>
            <a:off x="3104846" y="699869"/>
            <a:ext cx="5106340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CO" sz="2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Inducible </a:t>
            </a:r>
            <a:r>
              <a:rPr lang="es-CO" sz="28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endParaRPr lang="es-ES" sz="28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ol 6">
            <a:extLst>
              <a:ext uri="{FF2B5EF4-FFF2-40B4-BE49-F238E27FC236}">
                <a16:creationId xmlns:a16="http://schemas.microsoft.com/office/drawing/2014/main" id="{8B595E6A-03AD-4264-9648-FF16D6D56A4D}"/>
              </a:ext>
            </a:extLst>
          </p:cNvPr>
          <p:cNvSpPr/>
          <p:nvPr/>
        </p:nvSpPr>
        <p:spPr>
          <a:xfrm>
            <a:off x="4027278" y="5015196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4231D1A-9216-41FD-AAA2-10545BC3197B}"/>
              </a:ext>
            </a:extLst>
          </p:cNvPr>
          <p:cNvCxnSpPr>
            <a:cxnSpLocks/>
          </p:cNvCxnSpPr>
          <p:nvPr/>
        </p:nvCxnSpPr>
        <p:spPr>
          <a:xfrm>
            <a:off x="4333948" y="6088078"/>
            <a:ext cx="238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13B8F9A-96DC-48AA-A5DB-7960CCB1170D}"/>
              </a:ext>
            </a:extLst>
          </p:cNvPr>
          <p:cNvCxnSpPr>
            <a:cxnSpLocks/>
          </p:cNvCxnSpPr>
          <p:nvPr/>
        </p:nvCxnSpPr>
        <p:spPr>
          <a:xfrm flipH="1">
            <a:off x="3922634" y="6088078"/>
            <a:ext cx="2490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Sol 26">
            <a:extLst>
              <a:ext uri="{FF2B5EF4-FFF2-40B4-BE49-F238E27FC236}">
                <a16:creationId xmlns:a16="http://schemas.microsoft.com/office/drawing/2014/main" id="{0B52970A-266C-496F-98C4-3941639404E9}"/>
              </a:ext>
            </a:extLst>
          </p:cNvPr>
          <p:cNvSpPr/>
          <p:nvPr/>
        </p:nvSpPr>
        <p:spPr>
          <a:xfrm>
            <a:off x="4455625" y="4812945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Sol 27">
            <a:extLst>
              <a:ext uri="{FF2B5EF4-FFF2-40B4-BE49-F238E27FC236}">
                <a16:creationId xmlns:a16="http://schemas.microsoft.com/office/drawing/2014/main" id="{8DB7E5FC-1524-4AA4-9C88-F6B154C59AFF}"/>
              </a:ext>
            </a:extLst>
          </p:cNvPr>
          <p:cNvSpPr/>
          <p:nvPr/>
        </p:nvSpPr>
        <p:spPr>
          <a:xfrm>
            <a:off x="4896678" y="4831351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Sol 29">
            <a:extLst>
              <a:ext uri="{FF2B5EF4-FFF2-40B4-BE49-F238E27FC236}">
                <a16:creationId xmlns:a16="http://schemas.microsoft.com/office/drawing/2014/main" id="{B8C04DA9-A3E1-42FC-8C0B-5D9278621DE0}"/>
              </a:ext>
            </a:extLst>
          </p:cNvPr>
          <p:cNvSpPr/>
          <p:nvPr/>
        </p:nvSpPr>
        <p:spPr>
          <a:xfrm>
            <a:off x="5297007" y="4582947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Sol 31">
            <a:extLst>
              <a:ext uri="{FF2B5EF4-FFF2-40B4-BE49-F238E27FC236}">
                <a16:creationId xmlns:a16="http://schemas.microsoft.com/office/drawing/2014/main" id="{659824AD-FC21-4FC4-A06E-299206FE1F84}"/>
              </a:ext>
            </a:extLst>
          </p:cNvPr>
          <p:cNvSpPr/>
          <p:nvPr/>
        </p:nvSpPr>
        <p:spPr>
          <a:xfrm>
            <a:off x="5752834" y="4563333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Sol 32">
            <a:extLst>
              <a:ext uri="{FF2B5EF4-FFF2-40B4-BE49-F238E27FC236}">
                <a16:creationId xmlns:a16="http://schemas.microsoft.com/office/drawing/2014/main" id="{2132E6E2-C62E-4B90-A681-9212E45ECDBF}"/>
              </a:ext>
            </a:extLst>
          </p:cNvPr>
          <p:cNvSpPr/>
          <p:nvPr/>
        </p:nvSpPr>
        <p:spPr>
          <a:xfrm>
            <a:off x="6138774" y="4350324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Sol 33">
            <a:extLst>
              <a:ext uri="{FF2B5EF4-FFF2-40B4-BE49-F238E27FC236}">
                <a16:creationId xmlns:a16="http://schemas.microsoft.com/office/drawing/2014/main" id="{1B5FC676-C429-4590-A012-F93DA071CDEE}"/>
              </a:ext>
            </a:extLst>
          </p:cNvPr>
          <p:cNvSpPr/>
          <p:nvPr/>
        </p:nvSpPr>
        <p:spPr>
          <a:xfrm>
            <a:off x="6586057" y="4342602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strella: 5 puntas 34">
            <a:extLst>
              <a:ext uri="{FF2B5EF4-FFF2-40B4-BE49-F238E27FC236}">
                <a16:creationId xmlns:a16="http://schemas.microsoft.com/office/drawing/2014/main" id="{456E1D09-1EED-446A-9441-DC413BFF18BF}"/>
              </a:ext>
            </a:extLst>
          </p:cNvPr>
          <p:cNvSpPr/>
          <p:nvPr/>
        </p:nvSpPr>
        <p:spPr>
          <a:xfrm>
            <a:off x="7907111" y="3351379"/>
            <a:ext cx="298174" cy="197643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 dirty="0">
              <a:highlight>
                <a:srgbClr val="FFFF00"/>
              </a:highlight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761F28E-1575-4D4C-A014-08047F91DDEF}"/>
              </a:ext>
            </a:extLst>
          </p:cNvPr>
          <p:cNvSpPr/>
          <p:nvPr/>
        </p:nvSpPr>
        <p:spPr>
          <a:xfrm>
            <a:off x="3545608" y="5891501"/>
            <a:ext cx="3770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0C86DFC-E2D8-47B8-8AFD-E752819F6CEC}"/>
              </a:ext>
            </a:extLst>
          </p:cNvPr>
          <p:cNvSpPr/>
          <p:nvPr/>
        </p:nvSpPr>
        <p:spPr>
          <a:xfrm>
            <a:off x="4629339" y="5891501"/>
            <a:ext cx="42992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F60C2D1-F344-4A81-87B4-FF456248448E}"/>
              </a:ext>
            </a:extLst>
          </p:cNvPr>
          <p:cNvSpPr/>
          <p:nvPr/>
        </p:nvSpPr>
        <p:spPr>
          <a:xfrm>
            <a:off x="4125945" y="6158131"/>
            <a:ext cx="30008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38" name="Sol 37">
            <a:extLst>
              <a:ext uri="{FF2B5EF4-FFF2-40B4-BE49-F238E27FC236}">
                <a16:creationId xmlns:a16="http://schemas.microsoft.com/office/drawing/2014/main" id="{36A16206-3C67-4175-94FA-81D3E3883164}"/>
              </a:ext>
            </a:extLst>
          </p:cNvPr>
          <p:cNvSpPr/>
          <p:nvPr/>
        </p:nvSpPr>
        <p:spPr>
          <a:xfrm>
            <a:off x="7018268" y="4099179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Sol 38">
            <a:extLst>
              <a:ext uri="{FF2B5EF4-FFF2-40B4-BE49-F238E27FC236}">
                <a16:creationId xmlns:a16="http://schemas.microsoft.com/office/drawing/2014/main" id="{6FCEA8C3-DB3E-4B12-8AC8-F03CD40DFC94}"/>
              </a:ext>
            </a:extLst>
          </p:cNvPr>
          <p:cNvSpPr/>
          <p:nvPr/>
        </p:nvSpPr>
        <p:spPr>
          <a:xfrm>
            <a:off x="7401888" y="3861091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Footer Placeholder 1">
            <a:extLst>
              <a:ext uri="{FF2B5EF4-FFF2-40B4-BE49-F238E27FC236}">
                <a16:creationId xmlns:a16="http://schemas.microsoft.com/office/drawing/2014/main" id="{9A028985-F43C-44EA-BC91-E977941D7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FAB5D593-90E0-4F45-BB2E-D4C5D83D177A}"/>
              </a:ext>
            </a:extLst>
          </p:cNvPr>
          <p:cNvSpPr/>
          <p:nvPr/>
        </p:nvSpPr>
        <p:spPr>
          <a:xfrm>
            <a:off x="241299" y="2976976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873A51C-DC86-4B3F-9D64-196A059C8D33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DC3C4F3-58D2-467E-902E-9EC44FF10157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1366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17" grpId="0"/>
      <p:bldP spid="36" grpId="0"/>
      <p:bldP spid="37" grpId="0"/>
      <p:bldP spid="38" grpId="0" animBg="1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676738A-BDEE-4F88-B0BD-5E2280A82E17}"/>
              </a:ext>
            </a:extLst>
          </p:cNvPr>
          <p:cNvCxnSpPr>
            <a:cxnSpLocks/>
          </p:cNvCxnSpPr>
          <p:nvPr/>
        </p:nvCxnSpPr>
        <p:spPr>
          <a:xfrm>
            <a:off x="3104846" y="966499"/>
            <a:ext cx="1122597" cy="141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5219D1A-FCF7-497C-B0BB-A6B708101400}"/>
              </a:ext>
            </a:extLst>
          </p:cNvPr>
          <p:cNvSpPr/>
          <p:nvPr/>
        </p:nvSpPr>
        <p:spPr>
          <a:xfrm>
            <a:off x="3104846" y="699869"/>
            <a:ext cx="5106340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CO" sz="2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Inducible </a:t>
            </a:r>
            <a:r>
              <a:rPr lang="es-CO" sz="28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endParaRPr lang="es-ES" sz="28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ol 6">
            <a:extLst>
              <a:ext uri="{FF2B5EF4-FFF2-40B4-BE49-F238E27FC236}">
                <a16:creationId xmlns:a16="http://schemas.microsoft.com/office/drawing/2014/main" id="{8B595E6A-03AD-4264-9648-FF16D6D56A4D}"/>
              </a:ext>
            </a:extLst>
          </p:cNvPr>
          <p:cNvSpPr/>
          <p:nvPr/>
        </p:nvSpPr>
        <p:spPr>
          <a:xfrm>
            <a:off x="4027278" y="5015196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4231D1A-9216-41FD-AAA2-10545BC3197B}"/>
              </a:ext>
            </a:extLst>
          </p:cNvPr>
          <p:cNvCxnSpPr>
            <a:cxnSpLocks/>
          </p:cNvCxnSpPr>
          <p:nvPr/>
        </p:nvCxnSpPr>
        <p:spPr>
          <a:xfrm>
            <a:off x="4333948" y="6088078"/>
            <a:ext cx="238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13B8F9A-96DC-48AA-A5DB-7960CCB1170D}"/>
              </a:ext>
            </a:extLst>
          </p:cNvPr>
          <p:cNvCxnSpPr>
            <a:cxnSpLocks/>
          </p:cNvCxnSpPr>
          <p:nvPr/>
        </p:nvCxnSpPr>
        <p:spPr>
          <a:xfrm flipH="1">
            <a:off x="3922634" y="6088078"/>
            <a:ext cx="2490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Sol 26">
            <a:extLst>
              <a:ext uri="{FF2B5EF4-FFF2-40B4-BE49-F238E27FC236}">
                <a16:creationId xmlns:a16="http://schemas.microsoft.com/office/drawing/2014/main" id="{0B52970A-266C-496F-98C4-3941639404E9}"/>
              </a:ext>
            </a:extLst>
          </p:cNvPr>
          <p:cNvSpPr/>
          <p:nvPr/>
        </p:nvSpPr>
        <p:spPr>
          <a:xfrm>
            <a:off x="3617154" y="5062958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Sol 27">
            <a:extLst>
              <a:ext uri="{FF2B5EF4-FFF2-40B4-BE49-F238E27FC236}">
                <a16:creationId xmlns:a16="http://schemas.microsoft.com/office/drawing/2014/main" id="{8DB7E5FC-1524-4AA4-9C88-F6B154C59AFF}"/>
              </a:ext>
            </a:extLst>
          </p:cNvPr>
          <p:cNvSpPr/>
          <p:nvPr/>
        </p:nvSpPr>
        <p:spPr>
          <a:xfrm>
            <a:off x="3175960" y="5062253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Sol 29">
            <a:extLst>
              <a:ext uri="{FF2B5EF4-FFF2-40B4-BE49-F238E27FC236}">
                <a16:creationId xmlns:a16="http://schemas.microsoft.com/office/drawing/2014/main" id="{B8C04DA9-A3E1-42FC-8C0B-5D9278621DE0}"/>
              </a:ext>
            </a:extLst>
          </p:cNvPr>
          <p:cNvSpPr/>
          <p:nvPr/>
        </p:nvSpPr>
        <p:spPr>
          <a:xfrm>
            <a:off x="2765836" y="5062253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Sol 31">
            <a:extLst>
              <a:ext uri="{FF2B5EF4-FFF2-40B4-BE49-F238E27FC236}">
                <a16:creationId xmlns:a16="http://schemas.microsoft.com/office/drawing/2014/main" id="{659824AD-FC21-4FC4-A06E-299206FE1F84}"/>
              </a:ext>
            </a:extLst>
          </p:cNvPr>
          <p:cNvSpPr/>
          <p:nvPr/>
        </p:nvSpPr>
        <p:spPr>
          <a:xfrm>
            <a:off x="2266601" y="5085783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Sol 32">
            <a:extLst>
              <a:ext uri="{FF2B5EF4-FFF2-40B4-BE49-F238E27FC236}">
                <a16:creationId xmlns:a16="http://schemas.microsoft.com/office/drawing/2014/main" id="{2132E6E2-C62E-4B90-A681-9212E45ECDBF}"/>
              </a:ext>
            </a:extLst>
          </p:cNvPr>
          <p:cNvSpPr/>
          <p:nvPr/>
        </p:nvSpPr>
        <p:spPr>
          <a:xfrm>
            <a:off x="1890395" y="5062253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Sol 33">
            <a:extLst>
              <a:ext uri="{FF2B5EF4-FFF2-40B4-BE49-F238E27FC236}">
                <a16:creationId xmlns:a16="http://schemas.microsoft.com/office/drawing/2014/main" id="{1B5FC676-C429-4590-A012-F93DA071CDEE}"/>
              </a:ext>
            </a:extLst>
          </p:cNvPr>
          <p:cNvSpPr/>
          <p:nvPr/>
        </p:nvSpPr>
        <p:spPr>
          <a:xfrm>
            <a:off x="1059509" y="4845507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761F28E-1575-4D4C-A014-08047F91DDEF}"/>
              </a:ext>
            </a:extLst>
          </p:cNvPr>
          <p:cNvSpPr/>
          <p:nvPr/>
        </p:nvSpPr>
        <p:spPr>
          <a:xfrm>
            <a:off x="3545608" y="5891501"/>
            <a:ext cx="3770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-1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0C86DFC-E2D8-47B8-8AFD-E752819F6CEC}"/>
              </a:ext>
            </a:extLst>
          </p:cNvPr>
          <p:cNvSpPr/>
          <p:nvPr/>
        </p:nvSpPr>
        <p:spPr>
          <a:xfrm>
            <a:off x="4629339" y="5891501"/>
            <a:ext cx="42992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3F60C2D1-F344-4A81-87B4-FF456248448E}"/>
              </a:ext>
            </a:extLst>
          </p:cNvPr>
          <p:cNvSpPr/>
          <p:nvPr/>
        </p:nvSpPr>
        <p:spPr>
          <a:xfrm>
            <a:off x="4125945" y="6158131"/>
            <a:ext cx="30008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40" name="Footer Placeholder 1">
            <a:extLst>
              <a:ext uri="{FF2B5EF4-FFF2-40B4-BE49-F238E27FC236}">
                <a16:creationId xmlns:a16="http://schemas.microsoft.com/office/drawing/2014/main" id="{9A028985-F43C-44EA-BC91-E977941D7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79E8BE32-6517-4292-978E-0B0E5AEF7B18}"/>
              </a:ext>
            </a:extLst>
          </p:cNvPr>
          <p:cNvSpPr/>
          <p:nvPr/>
        </p:nvSpPr>
        <p:spPr>
          <a:xfrm>
            <a:off x="241299" y="2976976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67A65EBA-E696-4756-A623-400E23A700EB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21D93F9-2712-4363-A0D3-FE1F338A7565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8605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17" grpId="0"/>
      <p:bldP spid="36" grpId="0"/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676738A-BDEE-4F88-B0BD-5E2280A82E17}"/>
              </a:ext>
            </a:extLst>
          </p:cNvPr>
          <p:cNvCxnSpPr>
            <a:cxnSpLocks/>
          </p:cNvCxnSpPr>
          <p:nvPr/>
        </p:nvCxnSpPr>
        <p:spPr>
          <a:xfrm>
            <a:off x="3104846" y="966499"/>
            <a:ext cx="1122597" cy="141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5219D1A-FCF7-497C-B0BB-A6B708101400}"/>
              </a:ext>
            </a:extLst>
          </p:cNvPr>
          <p:cNvSpPr/>
          <p:nvPr/>
        </p:nvSpPr>
        <p:spPr>
          <a:xfrm>
            <a:off x="3104846" y="699869"/>
            <a:ext cx="5106340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CO" sz="2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Inducible </a:t>
            </a:r>
            <a:r>
              <a:rPr lang="es-CO" sz="28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endParaRPr lang="es-ES" sz="28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ol 6">
            <a:extLst>
              <a:ext uri="{FF2B5EF4-FFF2-40B4-BE49-F238E27FC236}">
                <a16:creationId xmlns:a16="http://schemas.microsoft.com/office/drawing/2014/main" id="{8B595E6A-03AD-4264-9648-FF16D6D56A4D}"/>
              </a:ext>
            </a:extLst>
          </p:cNvPr>
          <p:cNvSpPr/>
          <p:nvPr/>
        </p:nvSpPr>
        <p:spPr>
          <a:xfrm>
            <a:off x="4027278" y="5015196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Sol 26">
            <a:extLst>
              <a:ext uri="{FF2B5EF4-FFF2-40B4-BE49-F238E27FC236}">
                <a16:creationId xmlns:a16="http://schemas.microsoft.com/office/drawing/2014/main" id="{0B52970A-266C-496F-98C4-3941639404E9}"/>
              </a:ext>
            </a:extLst>
          </p:cNvPr>
          <p:cNvSpPr/>
          <p:nvPr/>
        </p:nvSpPr>
        <p:spPr>
          <a:xfrm>
            <a:off x="4455625" y="4812945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Sol 27">
            <a:extLst>
              <a:ext uri="{FF2B5EF4-FFF2-40B4-BE49-F238E27FC236}">
                <a16:creationId xmlns:a16="http://schemas.microsoft.com/office/drawing/2014/main" id="{8DB7E5FC-1524-4AA4-9C88-F6B154C59AFF}"/>
              </a:ext>
            </a:extLst>
          </p:cNvPr>
          <p:cNvSpPr/>
          <p:nvPr/>
        </p:nvSpPr>
        <p:spPr>
          <a:xfrm>
            <a:off x="4896678" y="4831351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Sol 29">
            <a:extLst>
              <a:ext uri="{FF2B5EF4-FFF2-40B4-BE49-F238E27FC236}">
                <a16:creationId xmlns:a16="http://schemas.microsoft.com/office/drawing/2014/main" id="{B8C04DA9-A3E1-42FC-8C0B-5D9278621DE0}"/>
              </a:ext>
            </a:extLst>
          </p:cNvPr>
          <p:cNvSpPr/>
          <p:nvPr/>
        </p:nvSpPr>
        <p:spPr>
          <a:xfrm>
            <a:off x="5297007" y="4582947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Sol 31">
            <a:extLst>
              <a:ext uri="{FF2B5EF4-FFF2-40B4-BE49-F238E27FC236}">
                <a16:creationId xmlns:a16="http://schemas.microsoft.com/office/drawing/2014/main" id="{659824AD-FC21-4FC4-A06E-299206FE1F84}"/>
              </a:ext>
            </a:extLst>
          </p:cNvPr>
          <p:cNvSpPr/>
          <p:nvPr/>
        </p:nvSpPr>
        <p:spPr>
          <a:xfrm>
            <a:off x="5700649" y="4851192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Footer Placeholder 1">
            <a:extLst>
              <a:ext uri="{FF2B5EF4-FFF2-40B4-BE49-F238E27FC236}">
                <a16:creationId xmlns:a16="http://schemas.microsoft.com/office/drawing/2014/main" id="{9A028985-F43C-44EA-BC91-E977941D7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6509549-6201-4E7B-AC62-7ECA7A9A6DEE}"/>
              </a:ext>
            </a:extLst>
          </p:cNvPr>
          <p:cNvSpPr/>
          <p:nvPr/>
        </p:nvSpPr>
        <p:spPr>
          <a:xfrm>
            <a:off x="241299" y="2963724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Símbolo &quot;No permitido&quot; 1">
            <a:extLst>
              <a:ext uri="{FF2B5EF4-FFF2-40B4-BE49-F238E27FC236}">
                <a16:creationId xmlns:a16="http://schemas.microsoft.com/office/drawing/2014/main" id="{7ADDF7A1-DD0F-4946-982B-8F7C36F90010}"/>
              </a:ext>
            </a:extLst>
          </p:cNvPr>
          <p:cNvSpPr/>
          <p:nvPr/>
        </p:nvSpPr>
        <p:spPr>
          <a:xfrm>
            <a:off x="5697336" y="4793331"/>
            <a:ext cx="457045" cy="343147"/>
          </a:xfrm>
          <a:prstGeom prst="noSmoking">
            <a:avLst/>
          </a:prstGeom>
          <a:solidFill>
            <a:schemeClr val="accent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08B2DB1-F586-4EE4-A211-AB74872127FF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0E0069D-269B-4AEE-A361-7D7711D04E09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165DF58-10F1-4B81-9D17-7C4CD8F6AA51}"/>
              </a:ext>
            </a:extLst>
          </p:cNvPr>
          <p:cNvSpPr/>
          <p:nvPr/>
        </p:nvSpPr>
        <p:spPr>
          <a:xfrm>
            <a:off x="6129993" y="4636587"/>
            <a:ext cx="15568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penalized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08D7CBB-BBA9-42FA-8163-E4D36FA22806}"/>
              </a:ext>
            </a:extLst>
          </p:cNvPr>
          <p:cNvSpPr/>
          <p:nvPr/>
        </p:nvSpPr>
        <p:spPr>
          <a:xfrm>
            <a:off x="4697216" y="5626847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984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30" grpId="0" animBg="1"/>
      <p:bldP spid="32" grpId="0" animBg="1"/>
      <p:bldP spid="2" grpId="0" animBg="1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54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8B41B3-E6CB-467B-8AAF-F87BC52A485F}"/>
              </a:ext>
            </a:extLst>
          </p:cNvPr>
          <p:cNvSpPr/>
          <p:nvPr/>
        </p:nvSpPr>
        <p:spPr>
          <a:xfrm>
            <a:off x="359024" y="1465265"/>
            <a:ext cx="8533456" cy="554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Motivation: Bilevel Optimization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 Review: Reinforcement Learning &amp; Q-learning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s-CO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E88D0DD-1D1E-4127-8B91-91E61175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870477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55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44CE24-4EE7-44BB-B73A-1AA2C7A4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763688"/>
            <a:ext cx="6315075" cy="413385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5C94FC-BB53-4F96-86D6-68AA6998C09E}"/>
              </a:ext>
            </a:extLst>
          </p:cNvPr>
          <p:cNvSpPr/>
          <p:nvPr/>
        </p:nvSpPr>
        <p:spPr>
          <a:xfrm>
            <a:off x="1528011" y="5582652"/>
            <a:ext cx="6049332" cy="168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C01CAFF-8C89-4B84-9955-BA18D3B99543}"/>
              </a:ext>
            </a:extLst>
          </p:cNvPr>
          <p:cNvSpPr/>
          <p:nvPr/>
        </p:nvSpPr>
        <p:spPr>
          <a:xfrm>
            <a:off x="1414461" y="2181254"/>
            <a:ext cx="6315075" cy="204183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BA9B4B-790E-46C0-8923-7CAFE63682ED}"/>
              </a:ext>
            </a:extLst>
          </p:cNvPr>
          <p:cNvSpPr/>
          <p:nvPr/>
        </p:nvSpPr>
        <p:spPr>
          <a:xfrm>
            <a:off x="1414461" y="4640649"/>
            <a:ext cx="6315075" cy="902369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26BC589-0BF3-4FA7-8B59-2B8F3703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3176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56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9E5C676-376C-4DFD-8C21-E4BC43AC76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1121ED-CCE4-4CB7-81B2-4EFA3D9C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63688"/>
            <a:ext cx="6096000" cy="45720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D2B6FA6-6CC2-40A6-9ECA-543CCDCF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906303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57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A5C734C-0077-4759-9989-3E1F25F3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035" y="1475062"/>
            <a:ext cx="4735930" cy="4778984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7CE9A2-85A6-427E-A33E-80B07A32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479192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58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0F2479-16B9-4BAF-9E22-84E190FA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7344"/>
            <a:ext cx="6096000" cy="45720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2ABE8D0-1A4C-4150-BE21-B2A9A1A8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607468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59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E03DDF7-8212-4967-8D2A-D23D2531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55" y="2806308"/>
            <a:ext cx="7285490" cy="2288005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2CA061D-72D1-4ECA-A32B-9582447D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48650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6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/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MX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s-CO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s-MX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s-CO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453311"/>
                <a:ext cx="182780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1499303" y="3412888"/>
                <a:ext cx="5694508" cy="406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𝐚𝐫𝐠𝐦𝐢</m:t>
                    </m:r>
                    <m:sSub>
                      <m:sSubPr>
                        <m:ctrlPr>
                          <a:rPr lang="es-C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sub>
                    </m:sSub>
                    <m:r>
                      <a:rPr lang="es-CO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s-MX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  <m:sup>
                        <m:r>
                          <a:rPr lang="es-MX" b="1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bSup>
                    <m:r>
                      <a:rPr lang="es-MX" b="1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´ : 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´+</m:t>
                    </m:r>
                    <m:sSub>
                      <m:sSubPr>
                        <m:ctrlPr>
                          <a:rPr lang="es-MX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r>
                      <a:rPr lang="es-CO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C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´</m:t>
                        </m:r>
                      </m:e>
                      <m:sub>
                        <m:r>
                          <a:rPr lang="es-CO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CO" dirty="0">
                    <a:solidFill>
                      <a:srgbClr val="00B050"/>
                    </a:solidFill>
                  </a:rPr>
                  <a:t>}</a:t>
                </a:r>
                <a:endParaRPr lang="es-CO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303" y="3412888"/>
                <a:ext cx="5694508" cy="406522"/>
              </a:xfrm>
              <a:prstGeom prst="rect">
                <a:avLst/>
              </a:prstGeom>
              <a:blipFill>
                <a:blip r:embed="rId6"/>
                <a:stretch>
                  <a:fillRect t="-7463" b="-1492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537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s-C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s-CO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O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sub>
                        <m:sup>
                          <m:r>
                            <a:rPr lang="es-CO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s-CO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1240275" cy="400431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/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𝐋𝐞𝐚𝐝𝐞𝐫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/>
              <p:nvPr/>
            </p:nvSpPr>
            <p:spPr>
              <a:xfrm>
                <a:off x="7006823" y="3359615"/>
                <a:ext cx="10935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𝐅𝐨𝐥𝐥𝐨𝐰𝐞𝐫</m:t>
                      </m:r>
                    </m:oMath>
                  </m:oMathPara>
                </a14:m>
                <a:endParaRPr lang="es-CO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23" y="3359615"/>
                <a:ext cx="1093569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36E3C48F-431C-46D3-8315-220B3D32C641}"/>
              </a:ext>
            </a:extLst>
          </p:cNvPr>
          <p:cNvSpPr/>
          <p:nvPr/>
        </p:nvSpPr>
        <p:spPr>
          <a:xfrm>
            <a:off x="7422054" y="6093296"/>
            <a:ext cx="17219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Sinha, Malo, &amp; Deb (2017)</a:t>
            </a:r>
            <a:endParaRPr lang="es-CO" sz="1100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8D60FE-363D-4103-886D-B0CFAECB285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61C8C3D-6B5E-4AC9-980E-7E219882DFD6}"/>
              </a:ext>
            </a:extLst>
          </p:cNvPr>
          <p:cNvSpPr/>
          <p:nvPr/>
        </p:nvSpPr>
        <p:spPr>
          <a:xfrm>
            <a:off x="6204443" y="6093296"/>
            <a:ext cx="12442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Hoang et al.(1993)</a:t>
            </a:r>
            <a:endParaRPr lang="es-CO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A074DA9-95CA-452C-9122-74DCE6B8A55C}"/>
                  </a:ext>
                </a:extLst>
              </p:cNvPr>
              <p:cNvSpPr txBox="1"/>
              <p:nvPr/>
            </p:nvSpPr>
            <p:spPr>
              <a:xfrm>
                <a:off x="2348002" y="4446581"/>
                <a:ext cx="4744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s-CO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s-CO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CO" b="1" dirty="0">
                    <a:solidFill>
                      <a:srgbClr val="0070C0"/>
                    </a:solidFill>
                  </a:rPr>
                  <a:t> </a:t>
                </a:r>
                <a:endParaRPr lang="es-CO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A074DA9-95CA-452C-9122-74DCE6B8A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002" y="4446581"/>
                <a:ext cx="4744278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B756BF1-2DE3-4FF9-9F13-18CAAB9A4E56}"/>
                  </a:ext>
                </a:extLst>
              </p:cNvPr>
              <p:cNvSpPr txBox="1"/>
              <p:nvPr/>
            </p:nvSpPr>
            <p:spPr>
              <a:xfrm>
                <a:off x="2013789" y="4977970"/>
                <a:ext cx="14511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s-CO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CO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B756BF1-2DE3-4FF9-9F13-18CAAB9A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89" y="4977970"/>
                <a:ext cx="1451113" cy="369332"/>
              </a:xfrm>
              <a:prstGeom prst="rect">
                <a:avLst/>
              </a:prstGeom>
              <a:blipFill>
                <a:blip r:embed="rId1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09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5" grpId="0"/>
      <p:bldP spid="19" grpId="0"/>
      <p:bldP spid="13" grpId="0"/>
      <p:bldP spid="16" grpId="0"/>
      <p:bldP spid="17" grpId="0"/>
      <p:bldP spid="22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60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2A322B-E956-47BB-ADAB-530057F8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63688"/>
            <a:ext cx="6096000" cy="45720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77275E6-45A1-49DE-BB1B-CF9DF973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038803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61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77275E6-45A1-49DE-BB1B-CF9DF973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97042FD-FB39-4B11-8F7E-624F79BAA534}"/>
              </a:ext>
            </a:extLst>
          </p:cNvPr>
          <p:cNvSpPr/>
          <p:nvPr/>
        </p:nvSpPr>
        <p:spPr>
          <a:xfrm>
            <a:off x="459776" y="1763688"/>
            <a:ext cx="368883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Branch &amp; </a:t>
            </a:r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Bound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Branch &amp; </a:t>
            </a:r>
            <a:r>
              <a:rPr lang="es-E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3056B0D-EB5B-4D5E-A480-DE28B6045AE6}"/>
              </a:ext>
            </a:extLst>
          </p:cNvPr>
          <p:cNvSpPr/>
          <p:nvPr/>
        </p:nvSpPr>
        <p:spPr>
          <a:xfrm>
            <a:off x="5119302" y="4554789"/>
            <a:ext cx="33618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Reinforcement</a:t>
            </a:r>
            <a:r>
              <a: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9496160-B474-4903-A5E1-CAB2554C8186}"/>
              </a:ext>
            </a:extLst>
          </p:cNvPr>
          <p:cNvSpPr/>
          <p:nvPr/>
        </p:nvSpPr>
        <p:spPr>
          <a:xfrm>
            <a:off x="4187118" y="3443932"/>
            <a:ext cx="7697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s.</a:t>
            </a:r>
          </a:p>
        </p:txBody>
      </p:sp>
      <p:pic>
        <p:nvPicPr>
          <p:cNvPr id="10" name="Imagen 9" descr="Imagen que contiene lámpara, bandera&#10;&#10;Descripción generada automáticamente">
            <a:extLst>
              <a:ext uri="{FF2B5EF4-FFF2-40B4-BE49-F238E27FC236}">
                <a16:creationId xmlns:a16="http://schemas.microsoft.com/office/drawing/2014/main" id="{3912593D-D865-4B03-9705-316EFF91E2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24200" y="4508622"/>
            <a:ext cx="2352782" cy="132344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B0F904D-A36D-4D6F-9C2C-E26F4504A893}"/>
              </a:ext>
            </a:extLst>
          </p:cNvPr>
          <p:cNvSpPr txBox="1"/>
          <p:nvPr/>
        </p:nvSpPr>
        <p:spPr>
          <a:xfrm>
            <a:off x="3663204" y="5996068"/>
            <a:ext cx="181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hlinkClick r:id="rId4" tooltip="http://www.pngall.com/winner-png/download/4104"/>
              </a:rPr>
              <a:t>Esta foto</a:t>
            </a:r>
            <a:r>
              <a:rPr lang="es-CO" sz="900"/>
              <a:t> de Autor desconocido está bajo licencia </a:t>
            </a:r>
            <a:r>
              <a:rPr lang="es-CO" sz="900">
                <a:hlinkClick r:id="rId5" tooltip="https://creativecommons.org/licenses/by-nc/3.0/"/>
              </a:rPr>
              <a:t>CC BY-NC</a:t>
            </a:r>
            <a:endParaRPr lang="es-CO" sz="900"/>
          </a:p>
        </p:txBody>
      </p:sp>
    </p:spTree>
    <p:extLst>
      <p:ext uri="{BB962C8B-B14F-4D97-AF65-F5344CB8AC3E}">
        <p14:creationId xmlns:p14="http://schemas.microsoft.com/office/powerpoint/2010/main" val="321209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62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8B41B3-E6CB-467B-8AAF-F87BC52A485F}"/>
              </a:ext>
            </a:extLst>
          </p:cNvPr>
          <p:cNvSpPr/>
          <p:nvPr/>
        </p:nvSpPr>
        <p:spPr>
          <a:xfrm>
            <a:off x="359024" y="1465265"/>
            <a:ext cx="8533456" cy="554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Motivation: Bilevel Optimization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 Review: Reinforcement Learning &amp; Q-learning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s-CO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D86D0EA-15AA-4D58-A129-2DB1C64C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270490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63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Future Work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▷ MALDICIÓN de la DIMENSIONALIDAD . Qué es. Usa PCA para salvarte">
            <a:extLst>
              <a:ext uri="{FF2B5EF4-FFF2-40B4-BE49-F238E27FC236}">
                <a16:creationId xmlns:a16="http://schemas.microsoft.com/office/drawing/2014/main" id="{51D116C0-167D-48DA-8ED0-ABCD323EA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10" y="2111542"/>
            <a:ext cx="4944979" cy="370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EC90624-160C-4674-A2D9-9B16EE40A142}"/>
              </a:ext>
            </a:extLst>
          </p:cNvPr>
          <p:cNvSpPr txBox="1"/>
          <p:nvPr/>
        </p:nvSpPr>
        <p:spPr>
          <a:xfrm>
            <a:off x="2285999" y="568177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/>
              <a:t>https://themachinelearners.com/maldicion-dimension-pca/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907F81E-FB97-4E86-AAB0-28C1803E48D1}"/>
              </a:ext>
            </a:extLst>
          </p:cNvPr>
          <p:cNvSpPr/>
          <p:nvPr/>
        </p:nvSpPr>
        <p:spPr>
          <a:xfrm>
            <a:off x="2382253" y="4728411"/>
            <a:ext cx="3838073" cy="605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3381BBD5-05EC-4977-B806-A205A94C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3273231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64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Future Work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14A9BE-8086-401B-8362-745EA012D0BC}"/>
              </a:ext>
            </a:extLst>
          </p:cNvPr>
          <p:cNvSpPr txBox="1"/>
          <p:nvPr/>
        </p:nvSpPr>
        <p:spPr>
          <a:xfrm>
            <a:off x="628823" y="5602607"/>
            <a:ext cx="775317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1100" b="0" cap="none" spc="0">
                <a:ln w="0"/>
                <a:effectLst/>
              </a:defRPr>
            </a:lvl1pPr>
          </a:lstStyle>
          <a:p>
            <a:r>
              <a:rPr lang="es-CO" dirty="0"/>
              <a:t>https://medium.com/@vishnuvijayanpv/deep-reinforcement-learning-value-functions-dqn-actor-critic-method-backpropagation-through-83a277d8c38d</a:t>
            </a:r>
          </a:p>
        </p:txBody>
      </p:sp>
      <p:pic>
        <p:nvPicPr>
          <p:cNvPr id="8194" name="Picture 2" descr="Deep Reinforcement Learning: Value Functions, DQN, Actor-Critic method,  Back-propagation through stochastic functions | by Vishnu Vijayan PV |  Medium">
            <a:extLst>
              <a:ext uri="{FF2B5EF4-FFF2-40B4-BE49-F238E27FC236}">
                <a16:creationId xmlns:a16="http://schemas.microsoft.com/office/drawing/2014/main" id="{C5A2DE93-3CA4-47FD-A0CD-7195FE32A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75698"/>
            <a:ext cx="7620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8045A92-C4BC-476B-97F7-F21E5599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376201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65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Future Work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14A9BE-8086-401B-8362-745EA012D0BC}"/>
              </a:ext>
            </a:extLst>
          </p:cNvPr>
          <p:cNvSpPr txBox="1"/>
          <p:nvPr/>
        </p:nvSpPr>
        <p:spPr>
          <a:xfrm>
            <a:off x="628823" y="5602607"/>
            <a:ext cx="7753177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ctr">
              <a:defRPr sz="1100" b="0" cap="none" spc="0">
                <a:ln w="0"/>
                <a:effectLst/>
              </a:defRPr>
            </a:lvl1pPr>
          </a:lstStyle>
          <a:p>
            <a:r>
              <a:rPr lang="es-CO" dirty="0"/>
              <a:t>https://skirt.ugent.be/skirt9/_parallelization.html</a:t>
            </a:r>
          </a:p>
        </p:txBody>
      </p:sp>
      <p:pic>
        <p:nvPicPr>
          <p:cNvPr id="13314" name="Picture 2" descr="SKIRT 9: Parallelization">
            <a:extLst>
              <a:ext uri="{FF2B5EF4-FFF2-40B4-BE49-F238E27FC236}">
                <a16:creationId xmlns:a16="http://schemas.microsoft.com/office/drawing/2014/main" id="{BB28B999-1F42-4758-AF35-8BB56A58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152650"/>
            <a:ext cx="60579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9CB841B-35E0-4A53-9135-B3FACFB5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4008961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676738A-BDEE-4F88-B0BD-5E2280A82E17}"/>
              </a:ext>
            </a:extLst>
          </p:cNvPr>
          <p:cNvCxnSpPr>
            <a:cxnSpLocks/>
          </p:cNvCxnSpPr>
          <p:nvPr/>
        </p:nvCxnSpPr>
        <p:spPr>
          <a:xfrm>
            <a:off x="3104846" y="966499"/>
            <a:ext cx="1122597" cy="141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5219D1A-FCF7-497C-B0BB-A6B708101400}"/>
              </a:ext>
            </a:extLst>
          </p:cNvPr>
          <p:cNvSpPr/>
          <p:nvPr/>
        </p:nvSpPr>
        <p:spPr>
          <a:xfrm>
            <a:off x="3104846" y="699869"/>
            <a:ext cx="5106340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CO" sz="2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Inducible </a:t>
            </a:r>
            <a:r>
              <a:rPr lang="es-CO" sz="28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endParaRPr lang="es-ES" sz="28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ol 6">
            <a:extLst>
              <a:ext uri="{FF2B5EF4-FFF2-40B4-BE49-F238E27FC236}">
                <a16:creationId xmlns:a16="http://schemas.microsoft.com/office/drawing/2014/main" id="{8B595E6A-03AD-4264-9648-FF16D6D56A4D}"/>
              </a:ext>
            </a:extLst>
          </p:cNvPr>
          <p:cNvSpPr/>
          <p:nvPr/>
        </p:nvSpPr>
        <p:spPr>
          <a:xfrm>
            <a:off x="4027278" y="5015196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Sol 26">
            <a:extLst>
              <a:ext uri="{FF2B5EF4-FFF2-40B4-BE49-F238E27FC236}">
                <a16:creationId xmlns:a16="http://schemas.microsoft.com/office/drawing/2014/main" id="{0B52970A-266C-496F-98C4-3941639404E9}"/>
              </a:ext>
            </a:extLst>
          </p:cNvPr>
          <p:cNvSpPr/>
          <p:nvPr/>
        </p:nvSpPr>
        <p:spPr>
          <a:xfrm>
            <a:off x="4455625" y="4812945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Sol 27">
            <a:extLst>
              <a:ext uri="{FF2B5EF4-FFF2-40B4-BE49-F238E27FC236}">
                <a16:creationId xmlns:a16="http://schemas.microsoft.com/office/drawing/2014/main" id="{8DB7E5FC-1524-4AA4-9C88-F6B154C59AFF}"/>
              </a:ext>
            </a:extLst>
          </p:cNvPr>
          <p:cNvSpPr/>
          <p:nvPr/>
        </p:nvSpPr>
        <p:spPr>
          <a:xfrm>
            <a:off x="4896678" y="4831351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Sol 30">
            <a:extLst>
              <a:ext uri="{FF2B5EF4-FFF2-40B4-BE49-F238E27FC236}">
                <a16:creationId xmlns:a16="http://schemas.microsoft.com/office/drawing/2014/main" id="{E1DBE56A-AC13-43E9-8381-A85AD9252D19}"/>
              </a:ext>
            </a:extLst>
          </p:cNvPr>
          <p:cNvSpPr/>
          <p:nvPr/>
        </p:nvSpPr>
        <p:spPr>
          <a:xfrm>
            <a:off x="1944888" y="5044808"/>
            <a:ext cx="400329" cy="229998"/>
          </a:xfrm>
          <a:prstGeom prst="su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Sol 39">
            <a:extLst>
              <a:ext uri="{FF2B5EF4-FFF2-40B4-BE49-F238E27FC236}">
                <a16:creationId xmlns:a16="http://schemas.microsoft.com/office/drawing/2014/main" id="{211C8874-AC0D-4756-90A3-DD4E7D6143E3}"/>
              </a:ext>
            </a:extLst>
          </p:cNvPr>
          <p:cNvSpPr/>
          <p:nvPr/>
        </p:nvSpPr>
        <p:spPr>
          <a:xfrm>
            <a:off x="1489284" y="4808456"/>
            <a:ext cx="400329" cy="229998"/>
          </a:xfrm>
          <a:prstGeom prst="su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Sol 40">
            <a:extLst>
              <a:ext uri="{FF2B5EF4-FFF2-40B4-BE49-F238E27FC236}">
                <a16:creationId xmlns:a16="http://schemas.microsoft.com/office/drawing/2014/main" id="{27A00625-E20B-475D-B696-117B01331870}"/>
              </a:ext>
            </a:extLst>
          </p:cNvPr>
          <p:cNvSpPr/>
          <p:nvPr/>
        </p:nvSpPr>
        <p:spPr>
          <a:xfrm>
            <a:off x="1038627" y="4793331"/>
            <a:ext cx="400329" cy="229998"/>
          </a:xfrm>
          <a:prstGeom prst="su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Footer Placeholder 1">
            <a:extLst>
              <a:ext uri="{FF2B5EF4-FFF2-40B4-BE49-F238E27FC236}">
                <a16:creationId xmlns:a16="http://schemas.microsoft.com/office/drawing/2014/main" id="{91CCDDBF-ECDC-4EAC-9944-1C7E62F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936621A-2F8D-4A4A-A871-BAD8F93D7711}"/>
              </a:ext>
            </a:extLst>
          </p:cNvPr>
          <p:cNvSpPr/>
          <p:nvPr/>
        </p:nvSpPr>
        <p:spPr>
          <a:xfrm>
            <a:off x="3638874" y="5634700"/>
            <a:ext cx="1578502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5B961C8-C86A-4B27-82D8-3A970BBF11B6}"/>
              </a:ext>
            </a:extLst>
          </p:cNvPr>
          <p:cNvSpPr/>
          <p:nvPr/>
        </p:nvSpPr>
        <p:spPr>
          <a:xfrm>
            <a:off x="241299" y="2976976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6B6E3B8-CF53-4CEC-AF29-7EBC18444BCF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A18F27EE-EBA7-48D7-BDA5-24BB6B1600CD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4582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 animBg="1"/>
      <p:bldP spid="31" grpId="0" animBg="1"/>
      <p:bldP spid="40" grpId="0" animBg="1"/>
      <p:bldP spid="4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6C46B4D-D4B8-459C-91A6-CA1592E7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" r="-3" b="5023"/>
          <a:stretch/>
        </p:blipFill>
        <p:spPr>
          <a:xfrm>
            <a:off x="241300" y="1078671"/>
            <a:ext cx="8661401" cy="466090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79037F9-5227-4CEF-A506-72D5D6897BFD}"/>
              </a:ext>
            </a:extLst>
          </p:cNvPr>
          <p:cNvSpPr/>
          <p:nvPr/>
        </p:nvSpPr>
        <p:spPr>
          <a:xfrm>
            <a:off x="1262268" y="1542534"/>
            <a:ext cx="7019217" cy="3830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DA8AFF3-6806-4EC3-B594-EBD651B4083C}"/>
              </a:ext>
            </a:extLst>
          </p:cNvPr>
          <p:cNvSpPr/>
          <p:nvPr/>
        </p:nvSpPr>
        <p:spPr>
          <a:xfrm>
            <a:off x="861391" y="980661"/>
            <a:ext cx="2014331" cy="34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57B293E-5B63-49D2-8C58-7B27A77C8BF5}"/>
              </a:ext>
            </a:extLst>
          </p:cNvPr>
          <p:cNvSpPr/>
          <p:nvPr/>
        </p:nvSpPr>
        <p:spPr>
          <a:xfrm>
            <a:off x="8314902" y="2689582"/>
            <a:ext cx="422138" cy="925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&lt;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C5B6DC3-3441-481A-B631-5BB7C8769EE5}"/>
              </a:ext>
            </a:extLst>
          </p:cNvPr>
          <p:cNvCxnSpPr>
            <a:cxnSpLocks/>
          </p:cNvCxnSpPr>
          <p:nvPr/>
        </p:nvCxnSpPr>
        <p:spPr>
          <a:xfrm>
            <a:off x="1272209" y="4929809"/>
            <a:ext cx="844826" cy="2299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87F9161-0E46-41CA-8DF9-C8E97F06B9C0}"/>
              </a:ext>
            </a:extLst>
          </p:cNvPr>
          <p:cNvCxnSpPr>
            <a:cxnSpLocks/>
          </p:cNvCxnSpPr>
          <p:nvPr/>
        </p:nvCxnSpPr>
        <p:spPr>
          <a:xfrm>
            <a:off x="2047738" y="5136478"/>
            <a:ext cx="2179705" cy="48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76F17B8-CB1C-48EB-8633-9F67E7D4D565}"/>
              </a:ext>
            </a:extLst>
          </p:cNvPr>
          <p:cNvCxnSpPr>
            <a:cxnSpLocks/>
          </p:cNvCxnSpPr>
          <p:nvPr/>
        </p:nvCxnSpPr>
        <p:spPr>
          <a:xfrm flipV="1">
            <a:off x="4171671" y="4439478"/>
            <a:ext cx="2573686" cy="7077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9FD77E2-5A64-4C52-A7EC-566A63E7D009}"/>
              </a:ext>
            </a:extLst>
          </p:cNvPr>
          <p:cNvCxnSpPr>
            <a:cxnSpLocks/>
          </p:cNvCxnSpPr>
          <p:nvPr/>
        </p:nvCxnSpPr>
        <p:spPr>
          <a:xfrm flipV="1">
            <a:off x="6745357" y="3988879"/>
            <a:ext cx="856696" cy="4505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076DABD-FF8C-4231-A5ED-3520896EC2F5}"/>
              </a:ext>
            </a:extLst>
          </p:cNvPr>
          <p:cNvCxnSpPr>
            <a:cxnSpLocks/>
          </p:cNvCxnSpPr>
          <p:nvPr/>
        </p:nvCxnSpPr>
        <p:spPr>
          <a:xfrm flipV="1">
            <a:off x="7602053" y="3152165"/>
            <a:ext cx="679432" cy="8239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676738A-BDEE-4F88-B0BD-5E2280A82E17}"/>
              </a:ext>
            </a:extLst>
          </p:cNvPr>
          <p:cNvCxnSpPr>
            <a:cxnSpLocks/>
          </p:cNvCxnSpPr>
          <p:nvPr/>
        </p:nvCxnSpPr>
        <p:spPr>
          <a:xfrm>
            <a:off x="3104846" y="966499"/>
            <a:ext cx="1122597" cy="141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5219D1A-FCF7-497C-B0BB-A6B708101400}"/>
              </a:ext>
            </a:extLst>
          </p:cNvPr>
          <p:cNvSpPr/>
          <p:nvPr/>
        </p:nvSpPr>
        <p:spPr>
          <a:xfrm>
            <a:off x="3104846" y="699869"/>
            <a:ext cx="5106340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CO" sz="2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Inducible </a:t>
            </a:r>
            <a:r>
              <a:rPr lang="es-CO" sz="28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endParaRPr lang="es-ES" sz="28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Sol 26">
            <a:extLst>
              <a:ext uri="{FF2B5EF4-FFF2-40B4-BE49-F238E27FC236}">
                <a16:creationId xmlns:a16="http://schemas.microsoft.com/office/drawing/2014/main" id="{0B52970A-266C-496F-98C4-3941639404E9}"/>
              </a:ext>
            </a:extLst>
          </p:cNvPr>
          <p:cNvSpPr/>
          <p:nvPr/>
        </p:nvSpPr>
        <p:spPr>
          <a:xfrm>
            <a:off x="7810857" y="3381246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Footer Placeholder 1">
            <a:extLst>
              <a:ext uri="{FF2B5EF4-FFF2-40B4-BE49-F238E27FC236}">
                <a16:creationId xmlns:a16="http://schemas.microsoft.com/office/drawing/2014/main" id="{91CCDDBF-ECDC-4EAC-9944-1C7E62F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416F1DA-189D-4EA0-9E10-23E5521B202A}"/>
              </a:ext>
            </a:extLst>
          </p:cNvPr>
          <p:cNvSpPr/>
          <p:nvPr/>
        </p:nvSpPr>
        <p:spPr>
          <a:xfrm rot="21225870">
            <a:off x="1184860" y="4380157"/>
            <a:ext cx="6300474" cy="608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DF64BA7-1BDF-42C5-BA25-FCF75782104C}"/>
              </a:ext>
            </a:extLst>
          </p:cNvPr>
          <p:cNvSpPr/>
          <p:nvPr/>
        </p:nvSpPr>
        <p:spPr>
          <a:xfrm rot="21225870">
            <a:off x="2467634" y="4677383"/>
            <a:ext cx="4290695" cy="417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98DA324-16D1-45A2-9DCC-AD36CF984CD6}"/>
              </a:ext>
            </a:extLst>
          </p:cNvPr>
          <p:cNvSpPr/>
          <p:nvPr/>
        </p:nvSpPr>
        <p:spPr>
          <a:xfrm rot="21225870">
            <a:off x="3617580" y="4224744"/>
            <a:ext cx="4249823" cy="809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46F7A94-E47C-4557-9B0B-80EB5CD99CF1}"/>
              </a:ext>
            </a:extLst>
          </p:cNvPr>
          <p:cNvCxnSpPr/>
          <p:nvPr/>
        </p:nvCxnSpPr>
        <p:spPr>
          <a:xfrm flipV="1">
            <a:off x="1204565" y="3949900"/>
            <a:ext cx="6516758" cy="72843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5AB6EC5-7F01-4ECA-AB7E-A89790B4936D}"/>
              </a:ext>
            </a:extLst>
          </p:cNvPr>
          <p:cNvSpPr/>
          <p:nvPr/>
        </p:nvSpPr>
        <p:spPr>
          <a:xfrm rot="21179516">
            <a:off x="2870566" y="4176763"/>
            <a:ext cx="46989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4000" b="1" cap="none" spc="0" dirty="0" err="1">
                <a:ln/>
                <a:solidFill>
                  <a:schemeClr val="accent3"/>
                </a:solidFill>
                <a:effectLst/>
              </a:rPr>
              <a:t>Incumbent</a:t>
            </a:r>
            <a:r>
              <a:rPr lang="es-ES" sz="4000" b="1" cap="none" spc="0" dirty="0">
                <a:ln/>
                <a:solidFill>
                  <a:schemeClr val="accent3"/>
                </a:solidFill>
                <a:effectLst/>
              </a:rPr>
              <a:t> OF </a:t>
            </a:r>
            <a:r>
              <a:rPr lang="es-ES" sz="4000" b="1" cap="none" spc="0" dirty="0" err="1">
                <a:ln/>
                <a:solidFill>
                  <a:schemeClr val="accent3"/>
                </a:solidFill>
                <a:effectLst/>
              </a:rPr>
              <a:t>value</a:t>
            </a:r>
            <a:endParaRPr lang="es-ES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1C88F63-4629-4826-B25F-8074B831E4E2}"/>
              </a:ext>
            </a:extLst>
          </p:cNvPr>
          <p:cNvSpPr/>
          <p:nvPr/>
        </p:nvSpPr>
        <p:spPr>
          <a:xfrm>
            <a:off x="3638874" y="5634700"/>
            <a:ext cx="1578502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5DDC684-1A98-42C4-BFF1-9FEB6717C82D}"/>
              </a:ext>
            </a:extLst>
          </p:cNvPr>
          <p:cNvSpPr/>
          <p:nvPr/>
        </p:nvSpPr>
        <p:spPr>
          <a:xfrm>
            <a:off x="241299" y="2976976"/>
            <a:ext cx="317476" cy="66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917C59E-25F7-4710-A2CA-D9673B5365C0}"/>
              </a:ext>
            </a:extLst>
          </p:cNvPr>
          <p:cNvSpPr/>
          <p:nvPr/>
        </p:nvSpPr>
        <p:spPr>
          <a:xfrm>
            <a:off x="8763544" y="5124450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4B9AC6B0-66C5-4619-8405-65E1E4FB0E40}"/>
              </a:ext>
            </a:extLst>
          </p:cNvPr>
          <p:cNvSpPr/>
          <p:nvPr/>
        </p:nvSpPr>
        <p:spPr>
          <a:xfrm>
            <a:off x="456073" y="866661"/>
            <a:ext cx="389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  <p:sp>
        <p:nvSpPr>
          <p:cNvPr id="7" name="Sol 6">
            <a:extLst>
              <a:ext uri="{FF2B5EF4-FFF2-40B4-BE49-F238E27FC236}">
                <a16:creationId xmlns:a16="http://schemas.microsoft.com/office/drawing/2014/main" id="{8B595E6A-03AD-4264-9648-FF16D6D56A4D}"/>
              </a:ext>
            </a:extLst>
          </p:cNvPr>
          <p:cNvSpPr/>
          <p:nvPr/>
        </p:nvSpPr>
        <p:spPr>
          <a:xfrm>
            <a:off x="7459591" y="3834901"/>
            <a:ext cx="400329" cy="22999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58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68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Future Work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907F81E-FB97-4E86-AAB0-28C1803E48D1}"/>
              </a:ext>
            </a:extLst>
          </p:cNvPr>
          <p:cNvSpPr/>
          <p:nvPr/>
        </p:nvSpPr>
        <p:spPr>
          <a:xfrm>
            <a:off x="2382253" y="4728411"/>
            <a:ext cx="3838073" cy="605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3381BBD5-05EC-4977-B806-A205A94C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C0A6D9-F20C-4975-85CE-76C231A99F8D}"/>
              </a:ext>
            </a:extLst>
          </p:cNvPr>
          <p:cNvSpPr/>
          <p:nvPr/>
        </p:nvSpPr>
        <p:spPr>
          <a:xfrm>
            <a:off x="1122983" y="2967335"/>
            <a:ext cx="68980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ideas are 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welcome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3629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69</a:t>
            </a:fld>
            <a:endParaRPr lang="es-E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77275E6-45A1-49DE-BB1B-CF9DF973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3056B0D-EB5B-4D5E-A480-DE28B6045AE6}"/>
              </a:ext>
            </a:extLst>
          </p:cNvPr>
          <p:cNvSpPr/>
          <p:nvPr/>
        </p:nvSpPr>
        <p:spPr>
          <a:xfrm>
            <a:off x="251520" y="1687658"/>
            <a:ext cx="33618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Reinforcement</a:t>
            </a:r>
            <a:r>
              <a: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9496160-B474-4903-A5E1-CAB2554C8186}"/>
              </a:ext>
            </a:extLst>
          </p:cNvPr>
          <p:cNvSpPr/>
          <p:nvPr/>
        </p:nvSpPr>
        <p:spPr>
          <a:xfrm>
            <a:off x="4056489" y="3327164"/>
            <a:ext cx="7697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r>
              <a: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s.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7FBFEAF-F10F-4F35-A44D-36F1CF1EB80E}"/>
              </a:ext>
            </a:extLst>
          </p:cNvPr>
          <p:cNvGrpSpPr/>
          <p:nvPr/>
        </p:nvGrpSpPr>
        <p:grpSpPr>
          <a:xfrm>
            <a:off x="251520" y="3019387"/>
            <a:ext cx="2352782" cy="1756135"/>
            <a:chOff x="731504" y="3074460"/>
            <a:chExt cx="2352782" cy="1756135"/>
          </a:xfrm>
        </p:grpSpPr>
        <p:pic>
          <p:nvPicPr>
            <p:cNvPr id="10" name="Imagen 9" descr="Imagen que contiene lámpara, bandera&#10;&#10;Descripción generada automáticamente">
              <a:extLst>
                <a:ext uri="{FF2B5EF4-FFF2-40B4-BE49-F238E27FC236}">
                  <a16:creationId xmlns:a16="http://schemas.microsoft.com/office/drawing/2014/main" id="{3912593D-D865-4B03-9705-316EFF9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731504" y="3074460"/>
              <a:ext cx="2352782" cy="1323440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B0F904D-A36D-4D6F-9C2C-E26F4504A893}"/>
                </a:ext>
              </a:extLst>
            </p:cNvPr>
            <p:cNvSpPr txBox="1"/>
            <p:nvPr/>
          </p:nvSpPr>
          <p:spPr>
            <a:xfrm>
              <a:off x="1025540" y="4461263"/>
              <a:ext cx="1813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900" dirty="0">
                  <a:hlinkClick r:id="rId4" tooltip="http://www.pngall.com/winner-png/download/4104"/>
                </a:rPr>
                <a:t>Esta foto</a:t>
              </a:r>
              <a:r>
                <a:rPr lang="es-CO" sz="900" dirty="0"/>
                <a:t> de Autor desconocido está bajo licencia </a:t>
              </a:r>
              <a:r>
                <a:rPr lang="es-CO" sz="900" dirty="0">
                  <a:hlinkClick r:id="rId5" tooltip="https://creativecommons.org/licenses/by-nc/3.0/"/>
                </a:rPr>
                <a:t>CC BY-NC</a:t>
              </a:r>
              <a:endParaRPr lang="es-CO" sz="900" dirty="0"/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32E8D8E-4925-41C5-961D-FE2586ABDD9F}"/>
              </a:ext>
            </a:extLst>
          </p:cNvPr>
          <p:cNvSpPr/>
          <p:nvPr/>
        </p:nvSpPr>
        <p:spPr>
          <a:xfrm>
            <a:off x="4441370" y="4167365"/>
            <a:ext cx="4572001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</a:t>
            </a:r>
            <a:r>
              <a:rPr lang="es-E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</a:t>
            </a:r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s-E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looking</a:t>
            </a:r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</a:t>
            </a:r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es-E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fancy</a:t>
            </a:r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algn="ctr"/>
            <a:r>
              <a:rPr lang="es-E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</a:t>
            </a:r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</a:t>
            </a:r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day</a:t>
            </a:r>
            <a:r>
              <a: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1C6226B-E6DC-494D-9EF9-B74D1AFCD13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Future Work</a:t>
            </a: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9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0.25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/>
              <p:nvPr/>
            </p:nvSpPr>
            <p:spPr>
              <a:xfrm>
                <a:off x="1155106" y="2453311"/>
                <a:ext cx="3031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O" b="1" dirty="0" smtClean="0">
                          <a:solidFill>
                            <a:srgbClr val="0070C0"/>
                          </a:solidFill>
                        </a:rPr>
                        <m:t>Employees</m:t>
                      </m:r>
                      <m:r>
                        <m:rPr>
                          <m:nor/>
                        </m:rPr>
                        <a:rPr lang="es-CO" b="1" dirty="0" smtClean="0">
                          <a:solidFill>
                            <a:srgbClr val="0070C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s-CO" b="1" i="0" dirty="0" smtClean="0">
                          <a:solidFill>
                            <a:srgbClr val="0070C0"/>
                          </a:solidFill>
                        </a:rPr>
                        <m:t>bonus</m:t>
                      </m:r>
                      <m:r>
                        <a:rPr lang="es-MX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CO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𝐁𝐮𝐝𝐠𝐞𝐭</m:t>
                      </m:r>
                    </m:oMath>
                  </m:oMathPara>
                </a14:m>
                <a:endParaRPr lang="es-CO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453311"/>
                <a:ext cx="303159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-78052" y="3742970"/>
                <a:ext cx="71393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𝐄𝐦𝐩𝐥𝐨𝐲𝐞𝐞𝐬</m:t>
                      </m:r>
                      <m:r>
                        <a:rPr lang="es-CO" sz="1600" b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600" b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𝐩𝐫𝐨𝐝𝐮𝐜𝐭𝐢𝐯𝐢𝐭𝐲</m:t>
                      </m:r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𝐚𝐫𝐠𝐦𝐢𝐧</m:t>
                      </m:r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s-CO" sz="16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𝐄𝐦𝐩𝐥𝐨𝐲𝐞𝐞𝐬</m:t>
                      </m:r>
                      <m:r>
                        <a:rPr lang="es-CO" sz="16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6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𝐩𝐫𝐨𝐝𝐮𝐜𝐭𝐢𝐯𝐢𝐭𝐲</m:t>
                      </m:r>
                      <m:r>
                        <a:rPr lang="es-CO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CO" sz="1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s-CO" sz="1600" b="1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s-CO" sz="16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𝐄𝐦𝐩𝐥𝐨𝐲𝐞𝐞𝐬</m:t>
                    </m:r>
                    <m:r>
                      <a:rPr lang="es-CO" sz="16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𝐩𝐫𝐨𝐝𝐮𝐜𝐭𝐢𝐯𝐢𝐭𝐲</m:t>
                    </m:r>
                    <m:r>
                      <a:rPr lang="es-CO" sz="16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s-CO" sz="1600" b="1" dirty="0">
                    <a:solidFill>
                      <a:srgbClr val="0070C0"/>
                    </a:solidFill>
                  </a:rPr>
                  <a:t> Employees bonus</a:t>
                </a:r>
                <a:r>
                  <a:rPr lang="es-CO" sz="1600" dirty="0">
                    <a:solidFill>
                      <a:srgbClr val="00B050"/>
                    </a:solidFill>
                  </a:rPr>
                  <a:t>}</a:t>
                </a:r>
                <a:endParaRPr lang="es-CO" sz="16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52" y="3742970"/>
                <a:ext cx="7139390" cy="584775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537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46730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s-CO" b="1" dirty="0" err="1">
                    <a:solidFill>
                      <a:srgbClr val="0070C0"/>
                    </a:solidFill>
                  </a:rPr>
                  <a:t>Employees</a:t>
                </a:r>
                <a:r>
                  <a:rPr lang="es-CO" b="1" dirty="0">
                    <a:solidFill>
                      <a:srgbClr val="0070C0"/>
                    </a:solidFill>
                  </a:rPr>
                  <a:t> bonus </a:t>
                </a:r>
                <a14:m>
                  <m:oMath xmlns:m="http://schemas.openxmlformats.org/officeDocument/2006/math">
                    <m:r>
                      <a:rPr lang="es-CO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lang="es-CO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𝐄𝐦𝐩𝐥𝐨𝐲𝐞𝐞𝐬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𝐩𝐫𝐨𝐝𝐮𝐜𝐭𝐢𝐯𝐢𝐭𝐲</m:t>
                    </m:r>
                  </m:oMath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4673074" cy="369332"/>
              </a:xfrm>
              <a:prstGeom prst="rect">
                <a:avLst/>
              </a:prstGeom>
              <a:blipFill>
                <a:blip r:embed="rId8"/>
                <a:stretch>
                  <a:fillRect l="-1043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/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𝐋𝐞𝐚𝐝𝐞𝐫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/>
              <p:nvPr/>
            </p:nvSpPr>
            <p:spPr>
              <a:xfrm>
                <a:off x="7092280" y="3058562"/>
                <a:ext cx="109356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𝐅𝐨𝐥𝐥𝐨𝐰𝐞𝐫</m:t>
                      </m:r>
                    </m:oMath>
                  </m:oMathPara>
                </a14:m>
                <a:endParaRPr lang="es-CO" sz="16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058562"/>
                <a:ext cx="1093569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">
            <a:extLst>
              <a:ext uri="{FF2B5EF4-FFF2-40B4-BE49-F238E27FC236}">
                <a16:creationId xmlns:a16="http://schemas.microsoft.com/office/drawing/2014/main" id="{978D60FE-363D-4103-886D-B0CFAECB285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2383548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70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8B41B3-E6CB-467B-8AAF-F87BC52A485F}"/>
              </a:ext>
            </a:extLst>
          </p:cNvPr>
          <p:cNvSpPr/>
          <p:nvPr/>
        </p:nvSpPr>
        <p:spPr>
          <a:xfrm>
            <a:off x="359024" y="1465265"/>
            <a:ext cx="8533456" cy="5542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Motivation: Bilevel Optimization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 Review: Reinforcement Learning &amp; Q-learning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s-CO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DB17CDD-29E4-46A3-8636-243DD9F1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664167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71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68B41B3-E6CB-467B-8AAF-F87BC52A485F}"/>
              </a:ext>
            </a:extLst>
          </p:cNvPr>
          <p:cNvSpPr/>
          <p:nvPr/>
        </p:nvSpPr>
        <p:spPr>
          <a:xfrm>
            <a:off x="359024" y="1465265"/>
            <a:ext cx="8533456" cy="5024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Mohamed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Alloghani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et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al.A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Systematic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Reviewon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Supervised and Unsupervised Machine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LearningAlgorithms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for  Data  Science.  Ed.  by  Michael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W.Berry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Azlinah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Mohamed, and Bee Wah Yap.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Cham:Springer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International  Publishing,  2020,  pp.  3–21.ISBN:  978-3-030-22475-2.DOI:  10 . 1007 / 978 - 3 -030-22475-21.URL: https://doi.org/10.1007/978-3-030-22475-21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C.P.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Andriotis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and  K.G.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Papakonstantinou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“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Deepreinforcement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 driven inspection and main-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tenance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planning under incomplete information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andconstraints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In:Reliability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EngineeringSystemSafety212  (2021),  p.  107551.ISSN:  0951-8320.DOI:  https : / /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org / 10 . 1016 / j 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2021 . 107551.URL:https://www.sciencedirect.com/science/article/pii/S095183202100106X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J. F. Bard. “Some properties of the bilevel program-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ming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problem”.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In:Journal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Optimization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Theoryand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Applications68.2  (Feb.  1991),  pp.  371–378.ISSN: 1573-2878.DOI: 10.1007/BF00941574.URL:https://doi.org/10.1007/BF00941574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Jonathan  F.  Bard  and  James  T.  Moore.  “A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Branchand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Bound Algorithm for the Bilevel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ProgrammingProblem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In:SIAM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J.  Sci.  Stat.  Comput.11.2(1990),  pp.  281–292.ISSN:  0196-5204.DOI:  10 .1137/0911017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Michele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Conforti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 ́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erard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Cornu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́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ejols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GiacomoZambelli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“Equivalence  between  intersection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cutsand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the  corner  polyhedron”.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In:Oper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Res.  Lett.38.3  (2010),  pp.  153–155.ISSN:  01676377.DOI:10.1016/j.orl.2010.02.006.URL: 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www.elsevier.com/locate/orl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Nariman L.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Dehghani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Ashkan B.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Jeddi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Abdol-lah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Shafieezadeh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“Intelligent  hurricane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resilienceenhancement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power distribution systems via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deepreinforcement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learning”.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In:Applied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Energy285(2021),  p.  116355.ISSN:  0306-2619.DOI:  https :/ /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org / 10 . 1016 / j 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apenergy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2020 . 116355.URL:https://www.sciencedirect.com/science/article/pii/S0306261920317359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Matteo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Fischetti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et  al.  “A  New  General-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PurposeAlgorithm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for  Mixed-Integer  Bilevel  Linear  Pro-grams”.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In:Oper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Res.65.6 (Dec. 2017), pp. 1615–1637.ISSN:  0030-364X.DOI:  10.1287/opre.2017.1650.URL: 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https://doi.org/10.1287/opre.2017.1650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Jens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Kober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J.  Andrew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Bagnell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and  Jan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Peters.“Reinforcement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learning  in  robotics:  A  survey”.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In:The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International Journal of Robotics Research32.11   (2013),   pp.   1238–1274.DOI:   10 . 1177 /0278364913495721.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eprint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https://doi.org/10.1177/0278364913495721.URL:  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https://doi.org/10.1177/0278364913495721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D. Kolstad and L. S.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Lasdon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“Derivative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evalua-tion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computational experience with large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bilevelmathematical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programs”.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In:J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Theory Appl.65.3  (1990),  pp.  485–499.ISSN:  00223239.DOI:10.1007/BF00939562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Kov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́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“On  the  Computational  Complexity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ofTariff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Optimization for Demand Response Manage-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In:IEEE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Transactions  on  Power  Systems33.3  (May  2018),  pp.  3204–3206.DOI:  10 . 1109 /TPWRS.2018.2802198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H. Li, L. Zhang, and Y. Jiao. “Solution for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integerlinear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bilevel programming problems using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orthog-onal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genetic algorithm”.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In:Journal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Systems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En-gineering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Electronics25.3 (2014), pp. 443–451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  Liu,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Yiming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Chen,  and  Tao  Jiang.  “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Dynamicselective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maintenance  optimization  for  multi-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statesystems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over a finite horizon: A deep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reinforcementlearning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approach”.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In:European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Journal of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Oper-ational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Research283.1 (2020), pp. 166–181.ISSN:0377-2217.DOI:  https : / /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org / 10 . 1016 / j . ejor.2019.10.049.URL: 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https://www.sciencedirect.com/science/article/pii/S0377221719309014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s-CO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1419ACC-CC24-4970-ABBA-7A13D6D6E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17102139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72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05FEAE-C72B-4867-A5A2-73840FA33E6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9A1A29A-8FFD-4077-8460-C748EA3BBBEC}"/>
              </a:ext>
            </a:extLst>
          </p:cNvPr>
          <p:cNvSpPr txBox="1"/>
          <p:nvPr/>
        </p:nvSpPr>
        <p:spPr>
          <a:xfrm>
            <a:off x="251520" y="1503947"/>
            <a:ext cx="8481120" cy="403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  Van  Long  and  Gerhard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Sorger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“A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dynamicprincipal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-agent  problem  as  a  feedback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Stackelbergdifferential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game”.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In:Central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European Journal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ofOperations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Research18 (2010), pp. 491–509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Volodymyr 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Mnih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et   al.   “Human-level 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controlthrough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deep  reinforcement  learning”.  In:Nature518 (2015), pp. 529–533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J.  V.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Outrata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“On  the  numerical  solution  of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aclass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of  Stackelberg  problems”.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In:Zeitschrift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f ̈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urOperations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Research34.4 (July 1990), pp. 255–277.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17ISSN: 1432-5217.DOI: 10.1007/BF01416737.URL:https://doi.org/10.1007/BF01416737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Warren   B.   Powell.   “A   unified   framework 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forstochastic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optimization”.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In:European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Journal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ofOperational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Research275.3  (2019),  pp.  795–821.ISSN:  0377-2217.DOI:  https : / /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org / 10 . 1016 / j .ejor.2018.07.014.URL: 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https://www.sciencedirect.com/science/article/pii/S0377221718306192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Florian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Pusse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and  Matthias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Klusch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“Hybrid  On-line  POMDP  Planning  and  Deep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ReinforcementLearning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for  Safer  Self-Driving  Cars”.  In:  (2019),pp. 1013–1020.DOI: 10.1109/IVS.2019.8814125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Ankur  Sinha,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Pekka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Malo,  and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Kalyanmoy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Deb.“A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Review on Bilevel Optimization: From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Classicalto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Evolutionary Approaches and Applications”.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In:IEEE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Transactions on Evolutionary Computation22(2017), pp. 276–295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Richard S. Sutton and Andrew G.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Barto.Reinforce-ment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Learning:  An  Introduction.  Cambridge,  MA,USA: A Bradford Book, 2018.ISBN: 0262039249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Yen  Tang,  Jean-Philippe  P.  Richard,  and  J.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ColeSmith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“A  Class  of  Algorithms  for  Mixed-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IntegerBilevel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Min—Max  Optimization”.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In:J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of  GlobalOptimization66.2 (Oct. 2016), pp. 225–262.ISSN:0925-5001.DOI:  10 . 1007 / s10898 - 015 - 0274 - 7.URL: 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https://doi.org/10.1007/s10898-015-0274-7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Hoang  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  Athanasios  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Migdalas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  and  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PeterV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̈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arbrand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“A global optimization approach for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thelinear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two-level  program”.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In:J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Glob.  Optim.3.1(1993),  pp.  1–23.ISSN:  09255001.DOI:  10.1007/BF01100237.URL:  https : / / link - springer - com .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ezproxy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uniandes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co : 8443 / content / pdf / 10 .1007%7B%5C%%7D2FBF01100237.pdf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Christopher Watkins. “Learning From Delayed Re-wards”. In: (Jan. 1989)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Zhen-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Zhou,  Zhou  Wu,  and  Tao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Jin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“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Deepreinforcement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learning   framework   for 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resilienceenhancement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of   distribution   systems   under   ex-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treme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weather  events”.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In:International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Journalof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Electrical  Power    Energy  Systems128  (2021),p.  106676.ISSN:  0142-0615.DOI:  https : / /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.org / 10 . 1016 / j 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ijepes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2020 . 106676.URL:  https :/ / www .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sciencedirect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com / science / article /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pii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/S0142061520342216.Instance problems:</a:t>
            </a:r>
          </a:p>
          <a:p>
            <a:pPr marL="285750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80D6837-7DFA-47F2-B070-27BBB2B9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</p:spTree>
    <p:extLst>
      <p:ext uri="{BB962C8B-B14F-4D97-AF65-F5344CB8AC3E}">
        <p14:creationId xmlns:p14="http://schemas.microsoft.com/office/powerpoint/2010/main" val="2032644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3F4232-86AE-4132-BEB6-41764932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s.rodriguez@ou.edu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0F6F9-E4A9-4318-AA75-F946A318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92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74</a:t>
            </a:fld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084119B-E013-416C-95BC-545E5250A5AC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Bi-level MIP model of PPPs: sets and parameters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A4E830-7A73-4E86-88D1-82D1BDB93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0" y="1556792"/>
            <a:ext cx="7886700" cy="43053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FBEC450-3D48-45FB-8F5D-56C6943BA2AF}"/>
              </a:ext>
            </a:extLst>
          </p:cNvPr>
          <p:cNvSpPr/>
          <p:nvPr/>
        </p:nvSpPr>
        <p:spPr>
          <a:xfrm>
            <a:off x="2195736" y="2275428"/>
            <a:ext cx="5616624" cy="424364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41590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75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FF6AED-51B3-40EF-9F96-6443F2EBC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0" y="1628800"/>
            <a:ext cx="7858125" cy="3952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B58CEC-E47E-409E-A5DE-A4EA3B52EE8E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Bi-level MIP model of PPPs: variables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503164-B921-4775-B295-E03B64657E04}"/>
              </a:ext>
            </a:extLst>
          </p:cNvPr>
          <p:cNvSpPr/>
          <p:nvPr/>
        </p:nvSpPr>
        <p:spPr>
          <a:xfrm>
            <a:off x="2195736" y="1700808"/>
            <a:ext cx="5616624" cy="648072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39116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76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5816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MX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s-CO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CO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58163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/>
              <p:nvPr/>
            </p:nvSpPr>
            <p:spPr>
              <a:xfrm>
                <a:off x="2636630" y="3679850"/>
                <a:ext cx="3870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C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CO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Inspection</m:t>
                            </m:r>
                          </m:e>
                          <m:sup>
                            <m:r>
                              <a:rPr lang="es-CO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s-CO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:=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CO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s-CO" b="0" i="0" smtClean="0">
                            <a:latin typeface="Cambria Math" panose="02040503050406030204" pitchFamily="18" charset="0"/>
                          </a:rPr>
                          <m:t>Agent</m:t>
                        </m:r>
                        <m:r>
                          <a:rPr lang="es-CO" b="0" i="0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s-CO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s-CO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CO">
                            <a:latin typeface="Cambria Math" panose="02040503050406030204" pitchFamily="18" charset="0"/>
                          </a:rPr>
                          <m:t>Utility</m:t>
                        </m:r>
                        <m:r>
                          <m:rPr>
                            <m:nor/>
                          </m:rPr>
                          <a:rPr lang="es-CO" dirty="0"/>
                          <m:t> </m:t>
                        </m:r>
                      </m:e>
                    </m:func>
                  </m:oMath>
                </a14:m>
                <a:endParaRPr lang="es-CO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6F859FC-A1DA-4322-BFB6-7F3F98310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630" y="3679850"/>
                <a:ext cx="3870740" cy="369332"/>
              </a:xfrm>
              <a:prstGeom prst="rect">
                <a:avLst/>
              </a:prstGeom>
              <a:blipFill>
                <a:blip r:embed="rId4"/>
                <a:stretch>
                  <a:fillRect l="-473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A8DD080-EFAB-40C7-A3A0-EC0119187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202" y="2458695"/>
            <a:ext cx="2676525" cy="4381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E8EE3E6-CAE9-4F07-966B-CB2B9DFEE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268" y="1474623"/>
            <a:ext cx="5267325" cy="638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3749F0-1E72-4203-B9D8-923E13D94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662" y="3335058"/>
            <a:ext cx="6730675" cy="11008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42EDDCB-9E37-461C-A23A-2C3C1CF30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2514" y="4774503"/>
            <a:ext cx="1558969" cy="53795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ECB5631-6674-4515-8E82-1978E6036A5B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Bi-level MIP model of PPPs: leader’s problem</a:t>
            </a:r>
          </a:p>
        </p:txBody>
      </p:sp>
    </p:spTree>
    <p:extLst>
      <p:ext uri="{BB962C8B-B14F-4D97-AF65-F5344CB8AC3E}">
        <p14:creationId xmlns:p14="http://schemas.microsoft.com/office/powerpoint/2010/main" val="851033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77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D6569C83-CB27-4C61-AD5A-378A72E1FF88}"/>
                  </a:ext>
                </a:extLst>
              </p:cNvPr>
              <p:cNvSpPr/>
              <p:nvPr/>
            </p:nvSpPr>
            <p:spPr>
              <a:xfrm>
                <a:off x="184959" y="1471625"/>
                <a:ext cx="61831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Constraint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blocks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performance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service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levels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D6569C83-CB27-4C61-AD5A-378A72E1F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59" y="1471625"/>
                <a:ext cx="6183103" cy="369332"/>
              </a:xfrm>
              <a:prstGeom prst="rect">
                <a:avLst/>
              </a:prstGeom>
              <a:blipFill>
                <a:blip r:embed="rId3"/>
                <a:stretch>
                  <a:fillRect t="-9836" r="-690" b="-2295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AE9127D3-2595-4B42-B7F6-CDC810E32514}"/>
              </a:ext>
            </a:extLst>
          </p:cNvPr>
          <p:cNvGrpSpPr/>
          <p:nvPr/>
        </p:nvGrpSpPr>
        <p:grpSpPr>
          <a:xfrm>
            <a:off x="1043608" y="2148956"/>
            <a:ext cx="2809875" cy="2214865"/>
            <a:chOff x="3423345" y="1713104"/>
            <a:chExt cx="2809875" cy="2214865"/>
          </a:xfrm>
        </p:grpSpPr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C5952D5B-54E2-4367-B2EE-E5DE35CC4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3345" y="1713104"/>
              <a:ext cx="476250" cy="209550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F985323E-DC38-4F7C-A61B-251DDCDB1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3345" y="1992774"/>
              <a:ext cx="533400" cy="161925"/>
            </a:xfrm>
            <a:prstGeom prst="rect">
              <a:avLst/>
            </a:prstGeom>
          </p:spPr>
        </p:pic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C4317228-0F22-4044-BEAF-93E2F7BC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3345" y="2224819"/>
              <a:ext cx="533400" cy="171450"/>
            </a:xfrm>
            <a:prstGeom prst="rect">
              <a:avLst/>
            </a:prstGeom>
          </p:spPr>
        </p:pic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13DA00E9-EC2B-4FFA-8C40-0C210A71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3345" y="2466389"/>
              <a:ext cx="2809875" cy="209550"/>
            </a:xfrm>
            <a:prstGeom prst="rect">
              <a:avLst/>
            </a:prstGeom>
          </p:spPr>
        </p:pic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1E218E9E-7F3A-407E-BF88-EF2CF50D4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3345" y="3333974"/>
              <a:ext cx="1885950" cy="257175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99045C24-49B3-4644-A071-25EC60A7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3345" y="3661269"/>
              <a:ext cx="2076450" cy="266700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BB33A2A1-F887-4409-80C9-7E03FE477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3345" y="2746059"/>
              <a:ext cx="1981200" cy="200025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19604B9E-1F58-4D6E-ACB6-FA76EA13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23345" y="3016204"/>
              <a:ext cx="1695450" cy="247650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600CD36E-C47A-478E-8B93-37B3A2C10605}"/>
              </a:ext>
            </a:extLst>
          </p:cNvPr>
          <p:cNvGrpSpPr/>
          <p:nvPr/>
        </p:nvGrpSpPr>
        <p:grpSpPr>
          <a:xfrm>
            <a:off x="5091112" y="2143547"/>
            <a:ext cx="2924175" cy="2428705"/>
            <a:chOff x="3423345" y="3656985"/>
            <a:chExt cx="2924175" cy="2428705"/>
          </a:xfrm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5390D53C-9AB2-4E21-A281-CDF514272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23345" y="3656985"/>
              <a:ext cx="2924175" cy="228600"/>
            </a:xfrm>
            <a:prstGeom prst="rect">
              <a:avLst/>
            </a:prstGeom>
          </p:spPr>
        </p:pic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B3C80737-BCDE-4529-8FFE-D09CA4256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23345" y="4306334"/>
              <a:ext cx="1914525" cy="238125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A21B5E36-BD50-4BA6-AC2E-96D6D5B3B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23345" y="4614579"/>
              <a:ext cx="2447925" cy="247650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3D8B9BE5-76D1-4813-932B-51F3F324C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23345" y="3998089"/>
              <a:ext cx="1762125" cy="238125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0372B77-5B25-459B-80B9-163C0157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423345" y="4932349"/>
              <a:ext cx="2000250" cy="209550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B027047-387D-4C97-9716-2BAADBF08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3345" y="5212019"/>
              <a:ext cx="1924050" cy="247650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8C2D6C94-6C79-44C0-91FD-B269DB49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423345" y="5529789"/>
              <a:ext cx="1914525" cy="266700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99765DB4-F9DD-4247-8C2C-087E06D2B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23345" y="5866615"/>
              <a:ext cx="1619250" cy="2190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A23E764-EC3C-4389-8530-D2058E781EB3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Bi-level MIP model of PPPs: constraints</a:t>
            </a:r>
          </a:p>
        </p:txBody>
      </p:sp>
    </p:spTree>
    <p:extLst>
      <p:ext uri="{BB962C8B-B14F-4D97-AF65-F5344CB8AC3E}">
        <p14:creationId xmlns:p14="http://schemas.microsoft.com/office/powerpoint/2010/main" val="1509624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78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E736105C-0903-47C5-87AF-0BC9FEC66DA6}"/>
                  </a:ext>
                </a:extLst>
              </p:cNvPr>
              <p:cNvSpPr/>
              <p:nvPr/>
            </p:nvSpPr>
            <p:spPr>
              <a:xfrm>
                <a:off x="217793" y="1844824"/>
                <a:ext cx="4208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Constraint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block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keep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track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finance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E736105C-0903-47C5-87AF-0BC9FEC66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3" y="1844824"/>
                <a:ext cx="4208203" cy="369332"/>
              </a:xfrm>
              <a:prstGeom prst="rect">
                <a:avLst/>
              </a:prstGeom>
              <a:blipFill>
                <a:blip r:embed="rId3"/>
                <a:stretch>
                  <a:fillRect t="-11667" r="-1159" b="-25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>
            <a:extLst>
              <a:ext uri="{FF2B5EF4-FFF2-40B4-BE49-F238E27FC236}">
                <a16:creationId xmlns:a16="http://schemas.microsoft.com/office/drawing/2014/main" id="{AE247B62-EC5F-4A96-AB82-22936A3E0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158" y="2910306"/>
            <a:ext cx="1337581" cy="39927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99A082A-6633-4388-BE5D-26F219234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158" y="3316525"/>
            <a:ext cx="3044496" cy="43920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712761A-9D0D-4CC5-A61C-77724FA7E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167" y="3762672"/>
            <a:ext cx="3304025" cy="37931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B522D3C-8C8C-4492-BFAD-21EFEF3E0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159" y="4164094"/>
            <a:ext cx="2255920" cy="38929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4D461DB-9B2A-4CD7-B2CA-FF6605FA21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1159" y="4643844"/>
            <a:ext cx="1647021" cy="3693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022810-D9E8-4170-91F6-40E21BEBBEB3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Bi-level MIP model of PPPs: constraints</a:t>
            </a:r>
          </a:p>
        </p:txBody>
      </p:sp>
    </p:spTree>
    <p:extLst>
      <p:ext uri="{BB962C8B-B14F-4D97-AF65-F5344CB8AC3E}">
        <p14:creationId xmlns:p14="http://schemas.microsoft.com/office/powerpoint/2010/main" val="2407591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79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660F9924-FB10-4F1A-8821-5CD8CBAD01C3}"/>
                  </a:ext>
                </a:extLst>
              </p:cNvPr>
              <p:cNvSpPr/>
              <p:nvPr/>
            </p:nvSpPr>
            <p:spPr>
              <a:xfrm>
                <a:off x="231236" y="1556792"/>
                <a:ext cx="67170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Performance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profit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thresholds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domain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variables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660F9924-FB10-4F1A-8821-5CD8CBAD0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6" y="1556792"/>
                <a:ext cx="6717028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CCE4923B-8E8A-4AA9-AAF9-963E23115CFB}"/>
              </a:ext>
            </a:extLst>
          </p:cNvPr>
          <p:cNvGrpSpPr/>
          <p:nvPr/>
        </p:nvGrpSpPr>
        <p:grpSpPr>
          <a:xfrm>
            <a:off x="2893434" y="2284978"/>
            <a:ext cx="3357133" cy="1260964"/>
            <a:chOff x="2893433" y="3199945"/>
            <a:chExt cx="3357133" cy="1260964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07A34F9-EAE0-4713-B148-A6C6129F3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3433" y="3861048"/>
              <a:ext cx="3357133" cy="224939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C062FBC7-9BAB-4041-B90B-BD5560C7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3433" y="3199945"/>
              <a:ext cx="3146579" cy="327525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CC2DBFD0-D3F9-4BC7-86E6-40B97890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3433" y="3563835"/>
              <a:ext cx="2514924" cy="245644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B9EC950-50B6-4261-A6AA-7153CB55A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3433" y="4168476"/>
              <a:ext cx="2631898" cy="292433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4D393E4-B9F8-4CB8-A3E3-6C7994B8CC3E}"/>
              </a:ext>
            </a:extLst>
          </p:cNvPr>
          <p:cNvGrpSpPr/>
          <p:nvPr/>
        </p:nvGrpSpPr>
        <p:grpSpPr>
          <a:xfrm>
            <a:off x="2949406" y="3958619"/>
            <a:ext cx="3245189" cy="2008428"/>
            <a:chOff x="6232874" y="1318274"/>
            <a:chExt cx="2768436" cy="1660482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D62A3E38-81F6-4273-8826-020A6B313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79383" y="1927812"/>
              <a:ext cx="1952625" cy="257175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BFB48A6-ED91-4C08-86B8-7CB0BB1F1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39060" y="2206709"/>
              <a:ext cx="2762250" cy="209550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79F08EB1-1303-437D-A35E-CC9523EB4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65082" y="2450998"/>
              <a:ext cx="2181225" cy="228600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B3435005-9E2C-4198-835A-E0436995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32874" y="2683481"/>
              <a:ext cx="2743200" cy="295275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989EB6FD-CA54-460F-9C22-45DDC99E3C08}"/>
                </a:ext>
              </a:extLst>
            </p:cNvPr>
            <p:cNvSpPr/>
            <p:nvPr/>
          </p:nvSpPr>
          <p:spPr>
            <a:xfrm>
              <a:off x="6661452" y="1318274"/>
              <a:ext cx="1930150" cy="2799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16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Domain</a:t>
              </a:r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s-ES" sz="16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of</a:t>
              </a:r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s-ES" sz="16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the</a:t>
              </a:r>
              <a:r>
                <a:rPr lang="es-E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 variables</a:t>
              </a:r>
              <a:endParaRPr lang="es-ES" sz="16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8E37FDD1-2C8E-43EE-B2BB-6150D413D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9717" y="1670637"/>
              <a:ext cx="1933575" cy="25717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45205A2-1EA9-4D76-BC81-BEBF61C05116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Bi-level MIP model of PPPs: constraints</a:t>
            </a:r>
          </a:p>
        </p:txBody>
      </p:sp>
    </p:spTree>
    <p:extLst>
      <p:ext uri="{BB962C8B-B14F-4D97-AF65-F5344CB8AC3E}">
        <p14:creationId xmlns:p14="http://schemas.microsoft.com/office/powerpoint/2010/main" val="199178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8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/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FC7A020-53B4-4A50-AA1E-958AE3BB3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5" y="1579260"/>
                <a:ext cx="8723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/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MX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.,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03FF77E-E8F2-4380-AB79-3CB23C6A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1" y="1983667"/>
                <a:ext cx="60087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/>
              <p:nvPr/>
            </p:nvSpPr>
            <p:spPr>
              <a:xfrm>
                <a:off x="1155106" y="2453311"/>
                <a:ext cx="3031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O" b="1" dirty="0" smtClean="0">
                          <a:solidFill>
                            <a:srgbClr val="0070C0"/>
                          </a:solidFill>
                        </a:rPr>
                        <m:t>Employees</m:t>
                      </m:r>
                      <m:r>
                        <m:rPr>
                          <m:nor/>
                        </m:rPr>
                        <a:rPr lang="es-CO" b="1" dirty="0" smtClean="0">
                          <a:solidFill>
                            <a:srgbClr val="0070C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s-CO" b="1" i="0" dirty="0" smtClean="0">
                          <a:solidFill>
                            <a:srgbClr val="0070C0"/>
                          </a:solidFill>
                        </a:rPr>
                        <m:t>bonus</m:t>
                      </m:r>
                      <m:r>
                        <a:rPr lang="es-MX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CO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𝐁𝐮𝐝𝐠𝐞𝐭</m:t>
                      </m:r>
                    </m:oMath>
                  </m:oMathPara>
                </a14:m>
                <a:endParaRPr lang="es-CO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05CBB55-E632-45DA-BA3C-81014D001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2453311"/>
                <a:ext cx="303159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/>
              <p:nvPr/>
            </p:nvSpPr>
            <p:spPr>
              <a:xfrm>
                <a:off x="-78052" y="3742970"/>
                <a:ext cx="71393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𝐄𝐦𝐩𝐥𝐨𝐲𝐞𝐞𝐬</m:t>
                      </m:r>
                      <m:r>
                        <a:rPr lang="es-CO" sz="1600" b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600" b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𝐩𝐫𝐨𝐝𝐮𝐜𝐭𝐢𝐯𝐢𝐭𝐲</m:t>
                      </m:r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𝐚𝐫𝐠𝐦𝐢𝐧</m:t>
                      </m:r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s-CO" sz="16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𝐄𝐦𝐩𝐥𝐨𝐲𝐞𝐞𝐬</m:t>
                      </m:r>
                      <m:r>
                        <a:rPr lang="es-CO" sz="16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600" b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𝐩𝐫𝐨𝐝𝐮𝐜𝐭𝐢𝐯𝐢𝐭𝐲</m:t>
                      </m:r>
                      <m:r>
                        <a:rPr lang="es-CO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CO" sz="16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s-CO" sz="1600" b="1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s-CO" sz="16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𝐄𝐦𝐩𝐥𝐨𝐲𝐞𝐞𝐬</m:t>
                    </m:r>
                    <m:r>
                      <a:rPr lang="es-CO" sz="16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𝐩𝐫𝐨𝐝𝐮𝐜𝐭𝐢𝐯𝐢𝐭𝐲</m:t>
                    </m:r>
                    <m:r>
                      <a:rPr lang="es-CO" sz="16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s-CO" sz="1600" b="1" dirty="0">
                    <a:solidFill>
                      <a:srgbClr val="0070C0"/>
                    </a:solidFill>
                  </a:rPr>
                  <a:t> Employees bonus</a:t>
                </a:r>
                <a:r>
                  <a:rPr lang="es-CO" sz="1600" dirty="0">
                    <a:solidFill>
                      <a:srgbClr val="00B050"/>
                    </a:solidFill>
                  </a:rPr>
                  <a:t>}</a:t>
                </a:r>
                <a:endParaRPr lang="es-CO" sz="16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7DDEA1F6-497F-4D91-A638-EB6677FE2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52" y="3742970"/>
                <a:ext cx="7139390" cy="584775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C7EBC365-AF6F-4D30-8A2C-BF4028C44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537" y="1579261"/>
            <a:ext cx="376529" cy="4044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/>
              <p:nvPr/>
            </p:nvSpPr>
            <p:spPr>
              <a:xfrm>
                <a:off x="1155106" y="1553152"/>
                <a:ext cx="46730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s-CO" b="1" dirty="0" err="1">
                    <a:solidFill>
                      <a:srgbClr val="0070C0"/>
                    </a:solidFill>
                  </a:rPr>
                  <a:t>Employees</a:t>
                </a:r>
                <a:r>
                  <a:rPr lang="es-CO" b="1" dirty="0">
                    <a:solidFill>
                      <a:srgbClr val="0070C0"/>
                    </a:solidFill>
                  </a:rPr>
                  <a:t> bonus </a:t>
                </a:r>
                <a14:m>
                  <m:oMath xmlns:m="http://schemas.openxmlformats.org/officeDocument/2006/math">
                    <m:r>
                      <a:rPr lang="es-CO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lang="es-CO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𝐄𝐦𝐩𝐥𝐨𝐲𝐞𝐞𝐬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𝐩𝐫𝐨𝐝𝐮𝐜𝐭𝐢𝐯𝐢𝐭𝐲</m:t>
                    </m:r>
                  </m:oMath>
                </a14:m>
                <a:endParaRPr lang="es-CO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39AB9C0-1C09-4176-9F43-A8FFECD1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06" y="1553152"/>
                <a:ext cx="4673074" cy="369332"/>
              </a:xfrm>
              <a:prstGeom prst="rect">
                <a:avLst/>
              </a:prstGeom>
              <a:blipFill>
                <a:blip r:embed="rId8"/>
                <a:stretch>
                  <a:fillRect l="-1043" t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/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𝐋𝐞𝐚𝐝𝐞𝐫</m:t>
                      </m:r>
                    </m:oMath>
                  </m:oMathPara>
                </a14:m>
                <a:endParaRPr lang="es-CO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A6C7BE3-6062-471F-819F-4616597B7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1988605"/>
                <a:ext cx="906017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/>
              <p:nvPr/>
            </p:nvSpPr>
            <p:spPr>
              <a:xfrm>
                <a:off x="7092280" y="3075932"/>
                <a:ext cx="11961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𝐅𝐨𝐥𝐥𝐨𝐰𝐞𝐫𝐬</m:t>
                      </m:r>
                    </m:oMath>
                  </m:oMathPara>
                </a14:m>
                <a:endParaRPr lang="es-CO" sz="16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5753F130-125F-4032-8FCE-8B4E1C8BE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075932"/>
                <a:ext cx="119616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ítulo 1">
            <a:extLst>
              <a:ext uri="{FF2B5EF4-FFF2-40B4-BE49-F238E27FC236}">
                <a16:creationId xmlns:a16="http://schemas.microsoft.com/office/drawing/2014/main" id="{978D60FE-363D-4103-886D-B0CFAECB285D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29259B0-6205-43D8-B113-ACFADD8856B6}"/>
                  </a:ext>
                </a:extLst>
              </p:cNvPr>
              <p:cNvSpPr txBox="1"/>
              <p:nvPr/>
            </p:nvSpPr>
            <p:spPr>
              <a:xfrm>
                <a:off x="3689083" y="4971073"/>
                <a:ext cx="14446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600" b="1" i="0">
                    <a:solidFill>
                      <a:srgbClr val="00B050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/>
                        <m:t>∀ </m:t>
                      </m:r>
                      <m:r>
                        <a:rPr lang="es-CO" b="1" i="1"/>
                        <m:t>𝐞𝐦𝐩𝐥𝐨𝐲𝐞𝐞𝐬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29259B0-6205-43D8-B113-ACFADD88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083" y="4971073"/>
                <a:ext cx="1444626" cy="338554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0708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8E7C8C-D8AD-4323-A63B-B37D924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87C83-0496-4AE2-8EAD-9802BD3FEE52}" type="slidenum">
              <a:rPr lang="es-ES" smtClean="0"/>
              <a:pPr>
                <a:defRPr/>
              </a:pPr>
              <a:t>80</a:t>
            </a:fld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ACED8D4-8602-4616-8879-D4B387F4516B}"/>
              </a:ext>
            </a:extLst>
          </p:cNvPr>
          <p:cNvGrpSpPr/>
          <p:nvPr/>
        </p:nvGrpSpPr>
        <p:grpSpPr>
          <a:xfrm>
            <a:off x="755576" y="2139685"/>
            <a:ext cx="5267325" cy="653561"/>
            <a:chOff x="1938338" y="2117405"/>
            <a:chExt cx="5267325" cy="653561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E8EE3E6-CAE9-4F07-966B-CB2B9DFEE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338" y="2132791"/>
              <a:ext cx="5267325" cy="638175"/>
            </a:xfrm>
            <a:prstGeom prst="rect">
              <a:avLst/>
            </a:prstGeom>
          </p:spPr>
        </p:pic>
        <p:sp>
          <p:nvSpPr>
            <p:cNvPr id="34" name="Diagrama de flujo: proceso 33">
              <a:extLst>
                <a:ext uri="{FF2B5EF4-FFF2-40B4-BE49-F238E27FC236}">
                  <a16:creationId xmlns:a16="http://schemas.microsoft.com/office/drawing/2014/main" id="{C4928DE4-097E-41DB-AF65-4A76410E3F29}"/>
                </a:ext>
              </a:extLst>
            </p:cNvPr>
            <p:cNvSpPr/>
            <p:nvPr/>
          </p:nvSpPr>
          <p:spPr>
            <a:xfrm>
              <a:off x="3563889" y="2117405"/>
              <a:ext cx="1512168" cy="586877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85" name="Rectángulo 84">
            <a:extLst>
              <a:ext uri="{FF2B5EF4-FFF2-40B4-BE49-F238E27FC236}">
                <a16:creationId xmlns:a16="http://schemas.microsoft.com/office/drawing/2014/main" id="{083929D4-4F75-4BCB-B737-B47B5DCBAC8B}"/>
              </a:ext>
            </a:extLst>
          </p:cNvPr>
          <p:cNvSpPr/>
          <p:nvPr/>
        </p:nvSpPr>
        <p:spPr>
          <a:xfrm>
            <a:off x="2122267" y="1484784"/>
            <a:ext cx="21513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Principal’s</a:t>
            </a: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/>
            <a:r>
              <a:rPr lang="es-E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penalty</a:t>
            </a: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s-E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reward</a:t>
            </a:r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policy</a:t>
            </a:r>
            <a:endParaRPr lang="es-ES" sz="1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8F8472A-E94B-4159-8A47-BB430C33C6E5}"/>
              </a:ext>
            </a:extLst>
          </p:cNvPr>
          <p:cNvGrpSpPr/>
          <p:nvPr/>
        </p:nvGrpSpPr>
        <p:grpSpPr>
          <a:xfrm>
            <a:off x="391791" y="4639693"/>
            <a:ext cx="3604145" cy="1453603"/>
            <a:chOff x="2769928" y="3847605"/>
            <a:chExt cx="3604145" cy="1453603"/>
          </a:xfrm>
        </p:grpSpPr>
        <p:sp>
          <p:nvSpPr>
            <p:cNvPr id="89" name="Diagrama de flujo: proceso 88">
              <a:extLst>
                <a:ext uri="{FF2B5EF4-FFF2-40B4-BE49-F238E27FC236}">
                  <a16:creationId xmlns:a16="http://schemas.microsoft.com/office/drawing/2014/main" id="{4532988B-8C95-4814-B416-F2C7E068A516}"/>
                </a:ext>
              </a:extLst>
            </p:cNvPr>
            <p:cNvSpPr/>
            <p:nvPr/>
          </p:nvSpPr>
          <p:spPr>
            <a:xfrm>
              <a:off x="2769928" y="3847605"/>
              <a:ext cx="3604145" cy="1453603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86" name="Imagen 85">
              <a:extLst>
                <a:ext uri="{FF2B5EF4-FFF2-40B4-BE49-F238E27FC236}">
                  <a16:creationId xmlns:a16="http://schemas.microsoft.com/office/drawing/2014/main" id="{6AC35AE6-A441-48B9-A275-6C555A52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3434" y="4594159"/>
              <a:ext cx="3357133" cy="224939"/>
            </a:xfrm>
            <a:prstGeom prst="rect">
              <a:avLst/>
            </a:prstGeom>
          </p:spPr>
        </p:pic>
        <p:pic>
          <p:nvPicPr>
            <p:cNvPr id="87" name="Imagen 86">
              <a:extLst>
                <a:ext uri="{FF2B5EF4-FFF2-40B4-BE49-F238E27FC236}">
                  <a16:creationId xmlns:a16="http://schemas.microsoft.com/office/drawing/2014/main" id="{4490C851-001F-46BD-8DF6-88C8C478B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3434" y="3933056"/>
              <a:ext cx="3146579" cy="327525"/>
            </a:xfrm>
            <a:prstGeom prst="rect">
              <a:avLst/>
            </a:prstGeom>
          </p:spPr>
        </p:pic>
        <p:pic>
          <p:nvPicPr>
            <p:cNvPr id="88" name="Imagen 87">
              <a:extLst>
                <a:ext uri="{FF2B5EF4-FFF2-40B4-BE49-F238E27FC236}">
                  <a16:creationId xmlns:a16="http://schemas.microsoft.com/office/drawing/2014/main" id="{7B445F48-AF9F-47FC-AC5B-B76BB2C0A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3434" y="4296946"/>
              <a:ext cx="2514924" cy="245644"/>
            </a:xfrm>
            <a:prstGeom prst="rect">
              <a:avLst/>
            </a:prstGeom>
          </p:spPr>
        </p:pic>
        <p:pic>
          <p:nvPicPr>
            <p:cNvPr id="143" name="Imagen 142">
              <a:extLst>
                <a:ext uri="{FF2B5EF4-FFF2-40B4-BE49-F238E27FC236}">
                  <a16:creationId xmlns:a16="http://schemas.microsoft.com/office/drawing/2014/main" id="{1122458E-79F0-49A4-A999-52A7EB144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3434" y="4901587"/>
              <a:ext cx="2631898" cy="292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ángulo 143">
                <a:extLst>
                  <a:ext uri="{FF2B5EF4-FFF2-40B4-BE49-F238E27FC236}">
                    <a16:creationId xmlns:a16="http://schemas.microsoft.com/office/drawing/2014/main" id="{F878C8F6-D48C-40FA-B2CC-AA0042C726BE}"/>
                  </a:ext>
                </a:extLst>
              </p:cNvPr>
              <p:cNvSpPr/>
              <p:nvPr/>
            </p:nvSpPr>
            <p:spPr>
              <a:xfrm>
                <a:off x="1340905" y="4256596"/>
                <a:ext cx="1705916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sz="1600" b="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Agent</m:t>
                      </m:r>
                      <m:r>
                        <a:rPr lang="es-CO" sz="1600" b="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lang="es-CO" sz="1600" b="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CO" sz="1600" b="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1600" b="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cashflow</m:t>
                      </m:r>
                    </m:oMath>
                  </m:oMathPara>
                </a14:m>
                <a:endParaRPr lang="es-CO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4" name="Rectángulo 143">
                <a:extLst>
                  <a:ext uri="{FF2B5EF4-FFF2-40B4-BE49-F238E27FC236}">
                    <a16:creationId xmlns:a16="http://schemas.microsoft.com/office/drawing/2014/main" id="{F878C8F6-D48C-40FA-B2CC-AA0042C72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905" y="4256596"/>
                <a:ext cx="1705916" cy="338554"/>
              </a:xfrm>
              <a:prstGeom prst="rect">
                <a:avLst/>
              </a:prstGeom>
              <a:blipFill>
                <a:blip r:embed="rId8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>
            <a:extLst>
              <a:ext uri="{FF2B5EF4-FFF2-40B4-BE49-F238E27FC236}">
                <a16:creationId xmlns:a16="http://schemas.microsoft.com/office/drawing/2014/main" id="{A6342FEA-2A18-43DC-A17F-C69325615470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791759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Bi-level MIP model of PPPs: </a:t>
            </a:r>
            <a:r>
              <a:rPr lang="es-ES" sz="2400" b="1" dirty="0">
                <a:solidFill>
                  <a:schemeClr val="bg1"/>
                </a:solidFill>
              </a:rPr>
              <a:t>Principal-</a:t>
            </a:r>
            <a:r>
              <a:rPr lang="es-ES" sz="2400" b="1" dirty="0" err="1">
                <a:solidFill>
                  <a:schemeClr val="bg1"/>
                </a:solidFill>
              </a:rPr>
              <a:t>Agent</a:t>
            </a:r>
            <a:r>
              <a:rPr lang="es-ES" sz="2400" b="1" dirty="0">
                <a:solidFill>
                  <a:schemeClr val="bg1"/>
                </a:solidFill>
              </a:rPr>
              <a:t> </a:t>
            </a:r>
            <a:r>
              <a:rPr lang="es-ES" sz="2400" b="1" dirty="0" err="1">
                <a:solidFill>
                  <a:schemeClr val="bg1"/>
                </a:solidFill>
              </a:rPr>
              <a:t>relationship</a:t>
            </a:r>
            <a:endParaRPr lang="es-ES" sz="2400" b="1" dirty="0">
              <a:solidFill>
                <a:schemeClr val="bg1"/>
              </a:solidFill>
            </a:endParaRPr>
          </a:p>
          <a:p>
            <a:pPr algn="l"/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F86F3F-FDF9-44F3-9BC9-31E3F66DA2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0182" y="1923678"/>
            <a:ext cx="1143000" cy="8572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CDA683-9294-4C90-98F1-FE077A70C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645" y="4582591"/>
            <a:ext cx="600075" cy="847725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C0609F2B-9BBD-4600-B9E9-B41DAA8C1B54}"/>
              </a:ext>
            </a:extLst>
          </p:cNvPr>
          <p:cNvGrpSpPr/>
          <p:nvPr/>
        </p:nvGrpSpPr>
        <p:grpSpPr>
          <a:xfrm>
            <a:off x="4339666" y="4895139"/>
            <a:ext cx="1924050" cy="873671"/>
            <a:chOff x="5362309" y="5363641"/>
            <a:chExt cx="1924050" cy="873671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CA2DAB59-0EF5-47A0-A85C-06BC0174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2309" y="5363641"/>
              <a:ext cx="1924050" cy="247650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BF1CA1DA-8E61-459F-9C66-6950815CB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62309" y="5681411"/>
              <a:ext cx="1914525" cy="266700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F921459-9AE6-47B9-AFA6-9B01C979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62309" y="6018237"/>
              <a:ext cx="1619250" cy="219075"/>
            </a:xfrm>
            <a:prstGeom prst="rect">
              <a:avLst/>
            </a:prstGeom>
          </p:spPr>
        </p:pic>
      </p:grpSp>
      <p:sp>
        <p:nvSpPr>
          <p:cNvPr id="10" name="Diagrama de flujo: proceso 9">
            <a:extLst>
              <a:ext uri="{FF2B5EF4-FFF2-40B4-BE49-F238E27FC236}">
                <a16:creationId xmlns:a16="http://schemas.microsoft.com/office/drawing/2014/main" id="{F9DCC94C-F703-4C80-B39E-3D7C37A1AE6B}"/>
              </a:ext>
            </a:extLst>
          </p:cNvPr>
          <p:cNvSpPr/>
          <p:nvPr/>
        </p:nvSpPr>
        <p:spPr>
          <a:xfrm>
            <a:off x="4283968" y="4843439"/>
            <a:ext cx="2133600" cy="99549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F147FE8-76A1-447E-A671-4DA5BDA2450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352481" y="2793246"/>
            <a:ext cx="1036758" cy="13643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0955CAAE-7F05-4BBC-B5C0-02F31E54AFA2}"/>
                  </a:ext>
                </a:extLst>
              </p:cNvPr>
              <p:cNvSpPr/>
              <p:nvPr/>
            </p:nvSpPr>
            <p:spPr>
              <a:xfrm>
                <a:off x="4306543" y="4255476"/>
                <a:ext cx="2073516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O" sz="1600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CO" sz="1600" b="0" i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Agent</m:t>
                          </m:r>
                        </m:e>
                        <m:sup>
                          <m:r>
                            <a:rPr lang="es-CO" sz="1600" b="0" i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s-CO" sz="1600" b="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CO" sz="1600" b="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1600" b="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maintenance</m:t>
                      </m:r>
                    </m:oMath>
                  </m:oMathPara>
                </a14:m>
                <a:endParaRPr lang="es-CO" sz="1600" b="0" i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sz="1600" b="0" i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decisions</m:t>
                      </m:r>
                    </m:oMath>
                  </m:oMathPara>
                </a14:m>
                <a:endParaRPr lang="es-CO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0955CAAE-7F05-4BBC-B5C0-02F31E54A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43" y="4255476"/>
                <a:ext cx="2073516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iagrama de flujo: proceso 15">
            <a:extLst>
              <a:ext uri="{FF2B5EF4-FFF2-40B4-BE49-F238E27FC236}">
                <a16:creationId xmlns:a16="http://schemas.microsoft.com/office/drawing/2014/main" id="{A6A8129F-1EAB-4B09-B676-E0561A21C3B7}"/>
              </a:ext>
            </a:extLst>
          </p:cNvPr>
          <p:cNvSpPr/>
          <p:nvPr/>
        </p:nvSpPr>
        <p:spPr>
          <a:xfrm>
            <a:off x="4776155" y="2155070"/>
            <a:ext cx="1246746" cy="58687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3124B7F-6A0C-4987-91A9-09ACF80E6C6A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5343301" y="2878758"/>
            <a:ext cx="384823" cy="1376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32AE69EA-B164-4808-A9A4-3FDFB052865D}"/>
              </a:ext>
            </a:extLst>
          </p:cNvPr>
          <p:cNvSpPr/>
          <p:nvPr/>
        </p:nvSpPr>
        <p:spPr>
          <a:xfrm>
            <a:off x="4869968" y="1500169"/>
            <a:ext cx="11095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Principal’s</a:t>
            </a:r>
            <a:endParaRPr lang="es-CO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s-CO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benefit</a:t>
            </a:r>
            <a:endParaRPr lang="es-C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4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29988-3354-483E-82CA-F7C67607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EE03A-2A00-4056-963E-94A1743919E7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9B3A48A-37D7-4894-895E-89679DEA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39948"/>
            <a:ext cx="2895600" cy="365125"/>
          </a:xfrm>
        </p:spPr>
        <p:txBody>
          <a:bodyPr/>
          <a:lstStyle/>
          <a:p>
            <a:r>
              <a:rPr lang="en-US" dirty="0"/>
              <a:t>s.rodriguez@ou.edu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DD352F-5912-4ED6-9714-0FE337857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5" t="21194" r="54927" b="32407"/>
          <a:stretch/>
        </p:blipFill>
        <p:spPr>
          <a:xfrm>
            <a:off x="1759226" y="1785373"/>
            <a:ext cx="5625548" cy="420165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BBF1236-755A-4484-BF75-6318C51C9CC9}"/>
              </a:ext>
            </a:extLst>
          </p:cNvPr>
          <p:cNvSpPr/>
          <p:nvPr/>
        </p:nvSpPr>
        <p:spPr>
          <a:xfrm>
            <a:off x="1759226" y="6008503"/>
            <a:ext cx="5117105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100" b="0" cap="none" spc="0" dirty="0">
                <a:ln w="0"/>
                <a:solidFill>
                  <a:schemeClr val="tx1"/>
                </a:solidFill>
              </a:rPr>
              <a:t>https://www.youtube.com/watch?v=hTDrSjBtKLc&amp;ab_channel=ALOPTrierUniversity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71FEA08-EAA1-4F06-9415-4EA131B5BBDE}"/>
              </a:ext>
            </a:extLst>
          </p:cNvPr>
          <p:cNvSpPr txBox="1">
            <a:spLocks/>
          </p:cNvSpPr>
          <p:nvPr/>
        </p:nvSpPr>
        <p:spPr>
          <a:xfrm>
            <a:off x="251520" y="62068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Motivation: Bilevel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2079148961"/>
      </p:ext>
    </p:extLst>
  </p:cSld>
  <p:clrMapOvr>
    <a:masterClrMapping/>
  </p:clrMapOvr>
</p:sld>
</file>

<file path=ppt/theme/theme1.xml><?xml version="1.0" encoding="utf-8"?>
<a:theme xmlns:a="http://schemas.openxmlformats.org/drawingml/2006/main" name="SISRR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ICE - Helvetica-TimesNewRoman">
      <a:majorFont>
        <a:latin typeface="Helvetic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onzalez_OU_template" id="{566B496F-564D-144E-9B31-C4733A6516D0}" vid="{4A7E3D54-F824-2E41-813F-45E3F71BC7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SISRRA</Template>
  <TotalTime>17133</TotalTime>
  <Words>3789</Words>
  <Application>Microsoft Office PowerPoint</Application>
  <PresentationFormat>Presentación en pantalla (4:3)</PresentationFormat>
  <Paragraphs>685</Paragraphs>
  <Slides>80</Slides>
  <Notes>61</Notes>
  <HiddenSlides>7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9" baseType="lpstr">
      <vt:lpstr>Arial</vt:lpstr>
      <vt:lpstr>Calibri</vt:lpstr>
      <vt:lpstr>Cambria</vt:lpstr>
      <vt:lpstr>Cambria Math</vt:lpstr>
      <vt:lpstr>Courier New</vt:lpstr>
      <vt:lpstr>Helvetica</vt:lpstr>
      <vt:lpstr>inherit</vt:lpstr>
      <vt:lpstr>Times New Roman</vt:lpstr>
      <vt:lpstr>SISRRA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 Huertas, Andres D.</dc:creator>
  <cp:lastModifiedBy>Rodriguez Gonzalez, Samuel</cp:lastModifiedBy>
  <cp:revision>37</cp:revision>
  <cp:lastPrinted>2017-12-06T20:02:07Z</cp:lastPrinted>
  <dcterms:created xsi:type="dcterms:W3CDTF">2018-09-06T15:25:31Z</dcterms:created>
  <dcterms:modified xsi:type="dcterms:W3CDTF">2022-03-09T05:22:02Z</dcterms:modified>
</cp:coreProperties>
</file>